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</p:sldMasterIdLst>
  <p:notesMasterIdLst>
    <p:notesMasterId r:id="rId34"/>
  </p:notesMasterIdLst>
  <p:handoutMasterIdLst>
    <p:handoutMasterId r:id="rId35"/>
  </p:handoutMasterIdLst>
  <p:sldIdLst>
    <p:sldId id="856" r:id="rId2"/>
    <p:sldId id="880" r:id="rId3"/>
    <p:sldId id="858" r:id="rId4"/>
    <p:sldId id="859" r:id="rId5"/>
    <p:sldId id="896" r:id="rId6"/>
    <p:sldId id="879" r:id="rId7"/>
    <p:sldId id="881" r:id="rId8"/>
    <p:sldId id="861" r:id="rId9"/>
    <p:sldId id="860" r:id="rId10"/>
    <p:sldId id="887" r:id="rId11"/>
    <p:sldId id="863" r:id="rId12"/>
    <p:sldId id="889" r:id="rId13"/>
    <p:sldId id="883" r:id="rId14"/>
    <p:sldId id="895" r:id="rId15"/>
    <p:sldId id="890" r:id="rId16"/>
    <p:sldId id="864" r:id="rId17"/>
    <p:sldId id="865" r:id="rId18"/>
    <p:sldId id="866" r:id="rId19"/>
    <p:sldId id="867" r:id="rId20"/>
    <p:sldId id="869" r:id="rId21"/>
    <p:sldId id="870" r:id="rId22"/>
    <p:sldId id="885" r:id="rId23"/>
    <p:sldId id="871" r:id="rId24"/>
    <p:sldId id="872" r:id="rId25"/>
    <p:sldId id="873" r:id="rId26"/>
    <p:sldId id="874" r:id="rId27"/>
    <p:sldId id="891" r:id="rId28"/>
    <p:sldId id="892" r:id="rId29"/>
    <p:sldId id="875" r:id="rId30"/>
    <p:sldId id="876" r:id="rId31"/>
    <p:sldId id="877" r:id="rId32"/>
    <p:sldId id="878" r:id="rId33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7">
          <p15:clr>
            <a:srgbClr val="A4A3A4"/>
          </p15:clr>
        </p15:guide>
        <p15:guide id="2" orient="horz" pos="4106">
          <p15:clr>
            <a:srgbClr val="A4A3A4"/>
          </p15:clr>
        </p15:guide>
        <p15:guide id="3" orient="horz" pos="4278">
          <p15:clr>
            <a:srgbClr val="A4A3A4"/>
          </p15:clr>
        </p15:guide>
        <p15:guide id="4" orient="horz" pos="897">
          <p15:clr>
            <a:srgbClr val="A4A3A4"/>
          </p15:clr>
        </p15:guide>
        <p15:guide id="5" orient="horz" pos="3924">
          <p15:clr>
            <a:srgbClr val="A4A3A4"/>
          </p15:clr>
        </p15:guide>
        <p15:guide id="6" pos="2880">
          <p15:clr>
            <a:srgbClr val="A4A3A4"/>
          </p15:clr>
        </p15:guide>
        <p15:guide id="7" pos="217">
          <p15:clr>
            <a:srgbClr val="A4A3A4"/>
          </p15:clr>
        </p15:guide>
        <p15:guide id="8" pos="5541">
          <p15:clr>
            <a:srgbClr val="A4A3A4"/>
          </p15:clr>
        </p15:guide>
        <p15:guide id="9" pos="4870">
          <p15:clr>
            <a:srgbClr val="A4A3A4"/>
          </p15:clr>
        </p15:guide>
        <p15:guide id="10" pos="511">
          <p15:clr>
            <a:srgbClr val="A4A3A4"/>
          </p15:clr>
        </p15:guide>
        <p15:guide id="11" pos="5247">
          <p15:clr>
            <a:srgbClr val="A4A3A4"/>
          </p15:clr>
        </p15:guide>
        <p15:guide id="12" pos="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J Kramer" initials="rjk" lastIdx="11" clrIdx="0"/>
  <p:cmAuthor id="1" name="drhodes5" initials="dmr" lastIdx="2" clrIdx="1"/>
  <p:cmAuthor id="2" name="G. Jay Nelson" initials="GJ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9FFB9"/>
    <a:srgbClr val="000099"/>
    <a:srgbClr val="FFE8C5"/>
    <a:srgbClr val="D2A000"/>
    <a:srgbClr val="969696"/>
    <a:srgbClr val="003300"/>
    <a:srgbClr val="DDDDDD"/>
    <a:srgbClr val="F88F0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1" autoAdjust="0"/>
    <p:restoredTop sz="90127" autoAdjust="0"/>
  </p:normalViewPr>
  <p:slideViewPr>
    <p:cSldViewPr snapToGrid="0">
      <p:cViewPr varScale="1">
        <p:scale>
          <a:sx n="118" d="100"/>
          <a:sy n="118" d="100"/>
        </p:scale>
        <p:origin x="1476" y="102"/>
      </p:cViewPr>
      <p:guideLst>
        <p:guide orient="horz" pos="297"/>
        <p:guide orient="horz" pos="4106"/>
        <p:guide orient="horz" pos="4278"/>
        <p:guide orient="horz" pos="897"/>
        <p:guide orient="horz" pos="3924"/>
        <p:guide pos="2880"/>
        <p:guide pos="217"/>
        <p:guide pos="5541"/>
        <p:guide pos="4870"/>
        <p:guide pos="511"/>
        <p:guide pos="5247"/>
        <p:guide pos="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496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8" name="Rectangle 6"/>
          <p:cNvSpPr>
            <a:spLocks noGrp="1" noChangeArrowheads="1"/>
          </p:cNvSpPr>
          <p:nvPr/>
        </p:nvSpPr>
        <p:spPr bwMode="auto">
          <a:xfrm>
            <a:off x="5837238" y="8720138"/>
            <a:ext cx="635000" cy="512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23925" eaLnBrk="0" hangingPunct="0">
              <a:defRPr/>
            </a:pPr>
            <a:fld id="{81CD090C-6894-42B7-B173-9233A25E3A1B}" type="slidenum">
              <a:rPr lang="en-GB" sz="1000">
                <a:latin typeface="IB AG Light"/>
                <a:cs typeface="+mn-cs"/>
              </a:rPr>
              <a:pPr algn="r" defTabSz="923925" eaLnBrk="0" hangingPunct="0">
                <a:defRPr/>
              </a:pPr>
              <a:t>‹#›</a:t>
            </a:fld>
            <a:endParaRPr lang="en-GB" sz="1000" dirty="0">
              <a:latin typeface="IB AG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831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F667FBC-D63E-48E5-BCB5-67C2500A7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18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0804" y="1253950"/>
            <a:ext cx="5761494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3239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9" descr="logo4c cop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6" y="727075"/>
            <a:ext cx="22383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66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9" y="511443"/>
            <a:ext cx="7652638" cy="566057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73" y="1350677"/>
            <a:ext cx="8094340" cy="1311128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 sz="2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8788" indent="-173038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625475" indent="-163513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798513" indent="-180975">
              <a:spcBef>
                <a:spcPts val="0"/>
              </a:spcBef>
              <a:spcAft>
                <a:spcPts val="300"/>
              </a:spcAft>
              <a:defRPr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69963" indent="-161925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" name="Picture 9" descr="logo4c cop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6" y="444903"/>
            <a:ext cx="684770" cy="66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411942"/>
            <a:ext cx="4151312" cy="122802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400"/>
            </a:lvl3pPr>
            <a:lvl4pPr>
              <a:spcBef>
                <a:spcPts val="0"/>
              </a:spcBef>
              <a:spcAft>
                <a:spcPts val="300"/>
              </a:spcAft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942"/>
            <a:ext cx="4151313" cy="122802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400"/>
            </a:lvl3pPr>
            <a:lvl4pPr>
              <a:spcBef>
                <a:spcPts val="0"/>
              </a:spcBef>
              <a:spcAft>
                <a:spcPts val="300"/>
              </a:spcAft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9" descr="logo4c cop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6" y="444903"/>
            <a:ext cx="684770" cy="66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673206"/>
            <a:ext cx="4151312" cy="122802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400"/>
            </a:lvl3pPr>
            <a:lvl4pPr>
              <a:spcBef>
                <a:spcPts val="0"/>
              </a:spcBef>
              <a:spcAft>
                <a:spcPts val="300"/>
              </a:spcAft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206"/>
            <a:ext cx="4151313" cy="122802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300"/>
              </a:spcAft>
              <a:defRPr sz="1400"/>
            </a:lvl3pPr>
            <a:lvl4pPr>
              <a:spcBef>
                <a:spcPts val="0"/>
              </a:spcBef>
              <a:spcAft>
                <a:spcPts val="300"/>
              </a:spcAft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336177" y="1174598"/>
            <a:ext cx="4151376" cy="350865"/>
          </a:xfrm>
          <a:solidFill>
            <a:srgbClr val="850057"/>
          </a:solidFill>
        </p:spPr>
        <p:txBody>
          <a:bodyPr lIns="36576" tIns="36576" rIns="36576" bIns="36576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4598"/>
            <a:ext cx="4151313" cy="350865"/>
          </a:xfrm>
          <a:solidFill>
            <a:schemeClr val="accent2"/>
          </a:solidFill>
        </p:spPr>
        <p:txBody>
          <a:bodyPr lIns="36576" tIns="36576" rIns="36576" bIns="36576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9" descr="logo4c cop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6" y="444903"/>
            <a:ext cx="684770" cy="66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9" descr="logo4c cop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6" y="444903"/>
            <a:ext cx="684770" cy="66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20000"/>
                <a:lumOff val="80000"/>
                <a:alpha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766" y="501832"/>
            <a:ext cx="7592747" cy="5539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761" y="1336440"/>
            <a:ext cx="8099752" cy="1366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Text Box 115"/>
          <p:cNvSpPr txBox="1">
            <a:spLocks noChangeArrowheads="1"/>
          </p:cNvSpPr>
          <p:nvPr/>
        </p:nvSpPr>
        <p:spPr bwMode="auto">
          <a:xfrm>
            <a:off x="4098253" y="6585390"/>
            <a:ext cx="9474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20738" eaLnBrk="0" hangingPunct="0">
              <a:spcBef>
                <a:spcPct val="50000"/>
              </a:spcBef>
              <a:tabLst>
                <a:tab pos="1146175" algn="l"/>
              </a:tabLst>
              <a:defRPr/>
            </a:pPr>
            <a:r>
              <a:rPr 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Slide  </a:t>
            </a:r>
            <a:fld id="{C866404E-85ED-4B0E-84BF-C8396DF6BF7B}" type="slidenum">
              <a:rPr lang="en-US" sz="11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pPr algn="ctr" defTabSz="820738" eaLnBrk="0" hangingPunct="0">
                <a:spcBef>
                  <a:spcPct val="50000"/>
                </a:spcBef>
                <a:tabLst>
                  <a:tab pos="1146175" algn="l"/>
                </a:tabLst>
                <a:defRPr/>
              </a:pPr>
              <a:t>‹#›</a:t>
            </a:fld>
            <a:r>
              <a:rPr 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    </a:t>
            </a:r>
            <a:endParaRPr 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925" y="6523835"/>
            <a:ext cx="938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November</a:t>
            </a:r>
            <a:r>
              <a:rPr lang="en-US" sz="9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9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2012</a:t>
            </a:r>
            <a:endParaRPr lang="en-US" sz="900" b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06027" y="6296767"/>
            <a:ext cx="1574364" cy="505827"/>
            <a:chOff x="4776799" y="4460552"/>
            <a:chExt cx="1719711" cy="505827"/>
          </a:xfrm>
        </p:grpSpPr>
        <p:sp>
          <p:nvSpPr>
            <p:cNvPr id="9" name="Text Box 7"/>
            <p:cNvSpPr txBox="1">
              <a:spLocks noChangeArrowheads="1"/>
            </p:cNvSpPr>
            <p:nvPr userDrawn="1"/>
          </p:nvSpPr>
          <p:spPr bwMode="auto">
            <a:xfrm>
              <a:off x="4776799" y="4797102"/>
              <a:ext cx="17197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" b="1" dirty="0" smtClean="0">
                  <a:solidFill>
                    <a:srgbClr val="000099"/>
                  </a:solidFill>
                </a:rPr>
                <a:t>Northern</a:t>
              </a:r>
              <a:r>
                <a:rPr lang="en-US" sz="500" b="1" baseline="0" dirty="0" smtClean="0">
                  <a:solidFill>
                    <a:srgbClr val="000099"/>
                  </a:solidFill>
                </a:rPr>
                <a:t> Virginia Sail &amp; Power Squadron </a:t>
              </a:r>
              <a:r>
                <a:rPr lang="en-US" sz="500" b="1" dirty="0" smtClean="0">
                  <a:solidFill>
                    <a:srgbClr val="000099"/>
                  </a:solidFill>
                </a:rPr>
                <a:t>®</a:t>
              </a:r>
              <a:endParaRPr lang="en-US" sz="500" b="1" dirty="0">
                <a:solidFill>
                  <a:srgbClr val="000099"/>
                </a:solidFill>
              </a:endParaRPr>
            </a:p>
          </p:txBody>
        </p:sp>
        <p:grpSp>
          <p:nvGrpSpPr>
            <p:cNvPr id="14" name="Group 10"/>
            <p:cNvGrpSpPr>
              <a:grpSpLocks/>
            </p:cNvGrpSpPr>
            <p:nvPr userDrawn="1"/>
          </p:nvGrpSpPr>
          <p:grpSpPr bwMode="auto">
            <a:xfrm>
              <a:off x="5209571" y="4460552"/>
              <a:ext cx="852487" cy="361950"/>
              <a:chOff x="192" y="288"/>
              <a:chExt cx="5429" cy="3024"/>
            </a:xfrm>
          </p:grpSpPr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529" y="701"/>
                <a:ext cx="4332" cy="2503"/>
                <a:chOff x="529" y="701"/>
                <a:chExt cx="4332" cy="2503"/>
              </a:xfrm>
            </p:grpSpPr>
            <p:sp>
              <p:nvSpPr>
                <p:cNvPr id="17" name="Freeform 12"/>
                <p:cNvSpPr>
                  <a:spLocks/>
                </p:cNvSpPr>
                <p:nvPr/>
              </p:nvSpPr>
              <p:spPr bwMode="auto">
                <a:xfrm>
                  <a:off x="526" y="1071"/>
                  <a:ext cx="2103" cy="168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7" y="8"/>
                    </a:cxn>
                    <a:cxn ang="0">
                      <a:pos x="270" y="0"/>
                    </a:cxn>
                    <a:cxn ang="0">
                      <a:pos x="286" y="152"/>
                    </a:cxn>
                    <a:cxn ang="0">
                      <a:pos x="402" y="138"/>
                    </a:cxn>
                    <a:cxn ang="0">
                      <a:pos x="564" y="135"/>
                    </a:cxn>
                    <a:cxn ang="0">
                      <a:pos x="618" y="300"/>
                    </a:cxn>
                    <a:cxn ang="0">
                      <a:pos x="535" y="299"/>
                    </a:cxn>
                    <a:cxn ang="0">
                      <a:pos x="499" y="297"/>
                    </a:cxn>
                    <a:cxn ang="0">
                      <a:pos x="438" y="303"/>
                    </a:cxn>
                    <a:cxn ang="0">
                      <a:pos x="337" y="321"/>
                    </a:cxn>
                    <a:cxn ang="0">
                      <a:pos x="309" y="329"/>
                    </a:cxn>
                    <a:cxn ang="0">
                      <a:pos x="280" y="333"/>
                    </a:cxn>
                    <a:cxn ang="0">
                      <a:pos x="250" y="327"/>
                    </a:cxn>
                    <a:cxn ang="0">
                      <a:pos x="217" y="332"/>
                    </a:cxn>
                    <a:cxn ang="0">
                      <a:pos x="153" y="341"/>
                    </a:cxn>
                    <a:cxn ang="0">
                      <a:pos x="66" y="36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18" h="360">
                      <a:moveTo>
                        <a:pt x="0" y="24"/>
                      </a:moveTo>
                      <a:lnTo>
                        <a:pt x="187" y="8"/>
                      </a:lnTo>
                      <a:lnTo>
                        <a:pt x="270" y="0"/>
                      </a:lnTo>
                      <a:lnTo>
                        <a:pt x="286" y="152"/>
                      </a:lnTo>
                      <a:lnTo>
                        <a:pt x="402" y="138"/>
                      </a:lnTo>
                      <a:lnTo>
                        <a:pt x="564" y="135"/>
                      </a:lnTo>
                      <a:lnTo>
                        <a:pt x="618" y="300"/>
                      </a:lnTo>
                      <a:lnTo>
                        <a:pt x="535" y="299"/>
                      </a:lnTo>
                      <a:lnTo>
                        <a:pt x="499" y="297"/>
                      </a:lnTo>
                      <a:lnTo>
                        <a:pt x="438" y="303"/>
                      </a:lnTo>
                      <a:lnTo>
                        <a:pt x="337" y="321"/>
                      </a:lnTo>
                      <a:lnTo>
                        <a:pt x="309" y="329"/>
                      </a:lnTo>
                      <a:lnTo>
                        <a:pt x="280" y="333"/>
                      </a:lnTo>
                      <a:lnTo>
                        <a:pt x="250" y="327"/>
                      </a:lnTo>
                      <a:lnTo>
                        <a:pt x="217" y="332"/>
                      </a:lnTo>
                      <a:lnTo>
                        <a:pt x="153" y="341"/>
                      </a:lnTo>
                      <a:lnTo>
                        <a:pt x="66" y="36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>
                  <a:off x="3933" y="1455"/>
                  <a:ext cx="930" cy="88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71" y="19"/>
                    </a:cxn>
                    <a:cxn ang="0">
                      <a:pos x="125" y="46"/>
                    </a:cxn>
                    <a:cxn ang="0">
                      <a:pos x="170" y="67"/>
                    </a:cxn>
                    <a:cxn ang="0">
                      <a:pos x="218" y="103"/>
                    </a:cxn>
                    <a:cxn ang="0">
                      <a:pos x="272" y="148"/>
                    </a:cxn>
                    <a:cxn ang="0">
                      <a:pos x="185" y="172"/>
                    </a:cxn>
                    <a:cxn ang="0">
                      <a:pos x="126" y="168"/>
                    </a:cxn>
                    <a:cxn ang="0">
                      <a:pos x="77" y="168"/>
                    </a:cxn>
                    <a:cxn ang="0">
                      <a:pos x="0" y="187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272" h="187">
                      <a:moveTo>
                        <a:pt x="36" y="0"/>
                      </a:moveTo>
                      <a:lnTo>
                        <a:pt x="71" y="19"/>
                      </a:lnTo>
                      <a:lnTo>
                        <a:pt x="125" y="46"/>
                      </a:lnTo>
                      <a:lnTo>
                        <a:pt x="170" y="67"/>
                      </a:lnTo>
                      <a:lnTo>
                        <a:pt x="218" y="103"/>
                      </a:lnTo>
                      <a:lnTo>
                        <a:pt x="272" y="148"/>
                      </a:lnTo>
                      <a:lnTo>
                        <a:pt x="185" y="172"/>
                      </a:lnTo>
                      <a:lnTo>
                        <a:pt x="126" y="168"/>
                      </a:lnTo>
                      <a:lnTo>
                        <a:pt x="77" y="168"/>
                      </a:lnTo>
                      <a:lnTo>
                        <a:pt x="0" y="187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auto">
                <a:xfrm rot="464361" flipH="1">
                  <a:off x="2719" y="726"/>
                  <a:ext cx="394" cy="2427"/>
                </a:xfrm>
                <a:custGeom>
                  <a:avLst/>
                  <a:gdLst/>
                  <a:ahLst/>
                  <a:cxnLst>
                    <a:cxn ang="0">
                      <a:pos x="86" y="516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14" y="514"/>
                    </a:cxn>
                    <a:cxn ang="0">
                      <a:pos x="86" y="516"/>
                    </a:cxn>
                  </a:cxnLst>
                  <a:rect l="0" t="0" r="r" b="b"/>
                  <a:pathLst>
                    <a:path w="114" h="516">
                      <a:moveTo>
                        <a:pt x="86" y="516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14" y="514"/>
                      </a:lnTo>
                      <a:lnTo>
                        <a:pt x="86" y="51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" name="Freeform 15"/>
                <p:cNvSpPr>
                  <a:spLocks/>
                </p:cNvSpPr>
                <p:nvPr/>
              </p:nvSpPr>
              <p:spPr bwMode="auto">
                <a:xfrm>
                  <a:off x="2497" y="779"/>
                  <a:ext cx="394" cy="2427"/>
                </a:xfrm>
                <a:custGeom>
                  <a:avLst/>
                  <a:gdLst/>
                  <a:ahLst/>
                  <a:cxnLst>
                    <a:cxn ang="0">
                      <a:pos x="86" y="516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14" y="514"/>
                    </a:cxn>
                    <a:cxn ang="0">
                      <a:pos x="86" y="516"/>
                    </a:cxn>
                  </a:cxnLst>
                  <a:rect l="0" t="0" r="r" b="b"/>
                  <a:pathLst>
                    <a:path w="114" h="516">
                      <a:moveTo>
                        <a:pt x="86" y="516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14" y="514"/>
                      </a:lnTo>
                      <a:lnTo>
                        <a:pt x="86" y="51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497" y="726"/>
                  <a:ext cx="51" cy="6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2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215" y="699"/>
                  <a:ext cx="81" cy="10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" name="Freeform 18"/>
                <p:cNvSpPr>
                  <a:spLocks/>
                </p:cNvSpPr>
                <p:nvPr/>
              </p:nvSpPr>
              <p:spPr bwMode="auto">
                <a:xfrm>
                  <a:off x="1476" y="951"/>
                  <a:ext cx="930" cy="756"/>
                </a:xfrm>
                <a:custGeom>
                  <a:avLst/>
                  <a:gdLst/>
                  <a:ahLst/>
                  <a:cxnLst>
                    <a:cxn ang="0">
                      <a:pos x="0" y="110"/>
                    </a:cxn>
                    <a:cxn ang="0">
                      <a:pos x="534" y="0"/>
                    </a:cxn>
                    <a:cxn ang="0">
                      <a:pos x="866" y="36"/>
                    </a:cxn>
                    <a:cxn ang="0">
                      <a:pos x="928" y="352"/>
                    </a:cxn>
                    <a:cxn ang="0">
                      <a:pos x="866" y="736"/>
                    </a:cxn>
                    <a:cxn ang="0">
                      <a:pos x="274" y="752"/>
                    </a:cxn>
                    <a:cxn ang="0">
                      <a:pos x="0" y="110"/>
                    </a:cxn>
                  </a:cxnLst>
                  <a:rect l="0" t="0" r="r" b="b"/>
                  <a:pathLst>
                    <a:path w="928" h="752">
                      <a:moveTo>
                        <a:pt x="0" y="110"/>
                      </a:moveTo>
                      <a:lnTo>
                        <a:pt x="534" y="0"/>
                      </a:lnTo>
                      <a:lnTo>
                        <a:pt x="866" y="36"/>
                      </a:lnTo>
                      <a:lnTo>
                        <a:pt x="928" y="352"/>
                      </a:lnTo>
                      <a:lnTo>
                        <a:pt x="866" y="736"/>
                      </a:lnTo>
                      <a:lnTo>
                        <a:pt x="274" y="752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" name="Freeform 19"/>
                <p:cNvSpPr>
                  <a:spLocks/>
                </p:cNvSpPr>
                <p:nvPr/>
              </p:nvSpPr>
              <p:spPr bwMode="auto">
                <a:xfrm>
                  <a:off x="3174" y="1216"/>
                  <a:ext cx="809" cy="1008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804" y="260"/>
                    </a:cxn>
                    <a:cxn ang="0">
                      <a:pos x="752" y="726"/>
                    </a:cxn>
                    <a:cxn ang="0">
                      <a:pos x="446" y="998"/>
                    </a:cxn>
                    <a:cxn ang="0">
                      <a:pos x="0" y="812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804" h="998">
                      <a:moveTo>
                        <a:pt x="190" y="0"/>
                      </a:moveTo>
                      <a:lnTo>
                        <a:pt x="804" y="260"/>
                      </a:lnTo>
                      <a:lnTo>
                        <a:pt x="752" y="726"/>
                      </a:lnTo>
                      <a:lnTo>
                        <a:pt x="446" y="998"/>
                      </a:lnTo>
                      <a:lnTo>
                        <a:pt x="0" y="81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pic>
            <p:nvPicPr>
              <p:cNvPr id="16" name="Picture 20" descr="Nvpscolr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88"/>
                <a:ext cx="5429" cy="3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2" r:id="rId2"/>
    <p:sldLayoutId id="2147483673" r:id="rId3"/>
    <p:sldLayoutId id="2147483681" r:id="rId4"/>
    <p:sldLayoutId id="214748367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400" b="1">
          <a:solidFill>
            <a:srgbClr val="000066"/>
          </a:solidFill>
          <a:latin typeface="Calibri" pitchFamily="34" charset="0"/>
          <a:ea typeface="+mj-ea"/>
          <a:cs typeface="+mj-cs"/>
        </a:defRPr>
      </a:lvl1pPr>
      <a:lvl2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400" b="1">
          <a:solidFill>
            <a:srgbClr val="595959"/>
          </a:solidFill>
          <a:latin typeface="Arial" pitchFamily="34" charset="0"/>
        </a:defRPr>
      </a:lvl2pPr>
      <a:lvl3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400" b="1">
          <a:solidFill>
            <a:srgbClr val="595959"/>
          </a:solidFill>
          <a:latin typeface="Arial" pitchFamily="34" charset="0"/>
        </a:defRPr>
      </a:lvl3pPr>
      <a:lvl4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400" b="1">
          <a:solidFill>
            <a:srgbClr val="595959"/>
          </a:solidFill>
          <a:latin typeface="Arial" pitchFamily="34" charset="0"/>
        </a:defRPr>
      </a:lvl4pPr>
      <a:lvl5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400" b="1">
          <a:solidFill>
            <a:srgbClr val="595959"/>
          </a:solidFill>
          <a:latin typeface="Arial" pitchFamily="34" charset="0"/>
        </a:defRPr>
      </a:lvl5pPr>
      <a:lvl6pPr marL="4572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marL="166688" indent="-166688" algn="l" defTabSz="944563" rtl="0" eaLnBrk="0" fontAlgn="base" hangingPunct="0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341313" indent="-173038" algn="l" defTabSz="944563" rtl="0" eaLnBrk="0" fontAlgn="base" hangingPunct="0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Calibri" pitchFamily="34" charset="0"/>
        </a:defRPr>
      </a:lvl2pPr>
      <a:lvl3pPr marL="506413" indent="-163513" algn="l" defTabSz="944563" rtl="0" eaLnBrk="0" fontAlgn="base" hangingPunct="0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Char char="•"/>
        <a:defRPr sz="1600">
          <a:solidFill>
            <a:schemeClr val="tx1"/>
          </a:solidFill>
          <a:latin typeface="Calibri" pitchFamily="34" charset="0"/>
        </a:defRPr>
      </a:lvl3pPr>
      <a:lvl4pPr marL="688975" indent="-180975" algn="l" defTabSz="944563" rtl="0" eaLnBrk="0" fontAlgn="base" hangingPunct="0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Calibri" pitchFamily="34" charset="0"/>
        </a:defRPr>
      </a:lvl4pPr>
      <a:lvl5pPr marL="852488" indent="-161925" algn="l" defTabSz="944563" rtl="0" eaLnBrk="0" fontAlgn="base" hangingPunct="0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»"/>
        <a:defRPr sz="1400">
          <a:solidFill>
            <a:schemeClr val="tx1"/>
          </a:solidFill>
          <a:latin typeface="Calibri" pitchFamily="34" charset="0"/>
        </a:defRPr>
      </a:lvl5pPr>
      <a:lvl6pPr marL="13096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17668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22240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26812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jpeg"/><Relationship Id="rId18" Type="http://schemas.microsoft.com/office/2007/relationships/hdphoto" Target="../media/hdphoto15.wdp"/><Relationship Id="rId3" Type="http://schemas.openxmlformats.org/officeDocument/2006/relationships/image" Target="../media/image61.jpeg"/><Relationship Id="rId7" Type="http://schemas.microsoft.com/office/2007/relationships/hdphoto" Target="../media/hdphoto11.wdp"/><Relationship Id="rId12" Type="http://schemas.openxmlformats.org/officeDocument/2006/relationships/image" Target="../media/image68.jpeg"/><Relationship Id="rId17" Type="http://schemas.openxmlformats.org/officeDocument/2006/relationships/image" Target="../media/image71.png"/><Relationship Id="rId2" Type="http://schemas.openxmlformats.org/officeDocument/2006/relationships/image" Target="../media/image60.jpeg"/><Relationship Id="rId16" Type="http://schemas.microsoft.com/office/2007/relationships/hdphoto" Target="../media/hdphoto14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7.jpeg"/><Relationship Id="rId5" Type="http://schemas.openxmlformats.org/officeDocument/2006/relationships/image" Target="../media/image63.jpeg"/><Relationship Id="rId15" Type="http://schemas.openxmlformats.org/officeDocument/2006/relationships/image" Target="../media/image70.png"/><Relationship Id="rId10" Type="http://schemas.openxmlformats.org/officeDocument/2006/relationships/image" Target="../media/image66.jpeg"/><Relationship Id="rId19" Type="http://schemas.openxmlformats.org/officeDocument/2006/relationships/image" Target="../media/image72.png"/><Relationship Id="rId4" Type="http://schemas.openxmlformats.org/officeDocument/2006/relationships/image" Target="../media/image62.jpeg"/><Relationship Id="rId9" Type="http://schemas.microsoft.com/office/2007/relationships/hdphoto" Target="../media/hdphoto12.wdp"/><Relationship Id="rId1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microsoft.com/office/2007/relationships/hdphoto" Target="../media/hdphoto18.wdp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hyperlink" Target="http://www.google.com/imgres?imgurl=http://img.nauticexpo.com/images_ne/photo-g/marine-toilets-with-hand-pump-227035.jpg&amp;imgrefurl=http://www.nauticexpo.com/prod/jabsco/marine-toilet-with-hand-pump-21824-227035.html&amp;usg=__eDqn-BsIIN3kLvIyuTsw7ibvew0=&amp;h=917&amp;w=1000&amp;sz=66&amp;hl=en&amp;start=22&amp;zoom=1&amp;itbs=1&amp;tbnid=iWGcn_WilS50cM:&amp;tbnh=137&amp;tbnw=149&amp;prev=/images?q=boat+toilet&amp;start=21&amp;hl=en&amp;sa=N&amp;gbv=2&amp;ndsp=21&amp;tbs=isch:1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77.png"/><Relationship Id="rId4" Type="http://schemas.microsoft.com/office/2007/relationships/hdphoto" Target="../media/hdphoto19.wdp"/><Relationship Id="rId9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1.jpeg"/><Relationship Id="rId12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patulascorkscrews.typepad.com/.a/6a00e54fc0864288330105369050e6970c-5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33980" y="1253950"/>
            <a:ext cx="5761494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Winterization Overview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77449" y="2460458"/>
            <a:ext cx="5325979" cy="575542"/>
          </a:xfrm>
        </p:spPr>
        <p:txBody>
          <a:bodyPr/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Northern Virginia Sail and Power Squadron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November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2012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9" descr="logo4c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6" y="727075"/>
            <a:ext cx="22383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7719646" y="6110653"/>
            <a:ext cx="1130609" cy="430383"/>
            <a:chOff x="192" y="288"/>
            <a:chExt cx="5429" cy="3024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529" y="701"/>
              <a:ext cx="4332" cy="2503"/>
              <a:chOff x="529" y="701"/>
              <a:chExt cx="4332" cy="2503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526" y="1071"/>
                <a:ext cx="2103" cy="168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7" y="8"/>
                  </a:cxn>
                  <a:cxn ang="0">
                    <a:pos x="270" y="0"/>
                  </a:cxn>
                  <a:cxn ang="0">
                    <a:pos x="286" y="152"/>
                  </a:cxn>
                  <a:cxn ang="0">
                    <a:pos x="402" y="138"/>
                  </a:cxn>
                  <a:cxn ang="0">
                    <a:pos x="564" y="135"/>
                  </a:cxn>
                  <a:cxn ang="0">
                    <a:pos x="618" y="300"/>
                  </a:cxn>
                  <a:cxn ang="0">
                    <a:pos x="535" y="299"/>
                  </a:cxn>
                  <a:cxn ang="0">
                    <a:pos x="499" y="297"/>
                  </a:cxn>
                  <a:cxn ang="0">
                    <a:pos x="438" y="303"/>
                  </a:cxn>
                  <a:cxn ang="0">
                    <a:pos x="337" y="321"/>
                  </a:cxn>
                  <a:cxn ang="0">
                    <a:pos x="309" y="329"/>
                  </a:cxn>
                  <a:cxn ang="0">
                    <a:pos x="280" y="333"/>
                  </a:cxn>
                  <a:cxn ang="0">
                    <a:pos x="250" y="327"/>
                  </a:cxn>
                  <a:cxn ang="0">
                    <a:pos x="217" y="332"/>
                  </a:cxn>
                  <a:cxn ang="0">
                    <a:pos x="153" y="341"/>
                  </a:cxn>
                  <a:cxn ang="0">
                    <a:pos x="66" y="360"/>
                  </a:cxn>
                  <a:cxn ang="0">
                    <a:pos x="0" y="24"/>
                  </a:cxn>
                </a:cxnLst>
                <a:rect l="0" t="0" r="r" b="b"/>
                <a:pathLst>
                  <a:path w="618" h="360">
                    <a:moveTo>
                      <a:pt x="0" y="24"/>
                    </a:moveTo>
                    <a:lnTo>
                      <a:pt x="187" y="8"/>
                    </a:lnTo>
                    <a:lnTo>
                      <a:pt x="270" y="0"/>
                    </a:lnTo>
                    <a:lnTo>
                      <a:pt x="286" y="152"/>
                    </a:lnTo>
                    <a:lnTo>
                      <a:pt x="402" y="138"/>
                    </a:lnTo>
                    <a:lnTo>
                      <a:pt x="564" y="135"/>
                    </a:lnTo>
                    <a:lnTo>
                      <a:pt x="618" y="300"/>
                    </a:lnTo>
                    <a:lnTo>
                      <a:pt x="535" y="299"/>
                    </a:lnTo>
                    <a:lnTo>
                      <a:pt x="499" y="297"/>
                    </a:lnTo>
                    <a:lnTo>
                      <a:pt x="438" y="303"/>
                    </a:lnTo>
                    <a:lnTo>
                      <a:pt x="337" y="321"/>
                    </a:lnTo>
                    <a:lnTo>
                      <a:pt x="309" y="329"/>
                    </a:lnTo>
                    <a:lnTo>
                      <a:pt x="280" y="333"/>
                    </a:lnTo>
                    <a:lnTo>
                      <a:pt x="250" y="327"/>
                    </a:lnTo>
                    <a:lnTo>
                      <a:pt x="217" y="332"/>
                    </a:lnTo>
                    <a:lnTo>
                      <a:pt x="153" y="341"/>
                    </a:lnTo>
                    <a:lnTo>
                      <a:pt x="66" y="36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933" y="1455"/>
                <a:ext cx="930" cy="88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1" y="19"/>
                  </a:cxn>
                  <a:cxn ang="0">
                    <a:pos x="125" y="46"/>
                  </a:cxn>
                  <a:cxn ang="0">
                    <a:pos x="170" y="67"/>
                  </a:cxn>
                  <a:cxn ang="0">
                    <a:pos x="218" y="103"/>
                  </a:cxn>
                  <a:cxn ang="0">
                    <a:pos x="272" y="148"/>
                  </a:cxn>
                  <a:cxn ang="0">
                    <a:pos x="185" y="172"/>
                  </a:cxn>
                  <a:cxn ang="0">
                    <a:pos x="126" y="168"/>
                  </a:cxn>
                  <a:cxn ang="0">
                    <a:pos x="77" y="168"/>
                  </a:cxn>
                  <a:cxn ang="0">
                    <a:pos x="0" y="187"/>
                  </a:cxn>
                  <a:cxn ang="0">
                    <a:pos x="36" y="0"/>
                  </a:cxn>
                </a:cxnLst>
                <a:rect l="0" t="0" r="r" b="b"/>
                <a:pathLst>
                  <a:path w="272" h="187">
                    <a:moveTo>
                      <a:pt x="36" y="0"/>
                    </a:moveTo>
                    <a:lnTo>
                      <a:pt x="71" y="19"/>
                    </a:lnTo>
                    <a:lnTo>
                      <a:pt x="125" y="46"/>
                    </a:lnTo>
                    <a:lnTo>
                      <a:pt x="170" y="67"/>
                    </a:lnTo>
                    <a:lnTo>
                      <a:pt x="218" y="103"/>
                    </a:lnTo>
                    <a:lnTo>
                      <a:pt x="272" y="148"/>
                    </a:lnTo>
                    <a:lnTo>
                      <a:pt x="185" y="172"/>
                    </a:lnTo>
                    <a:lnTo>
                      <a:pt x="126" y="168"/>
                    </a:lnTo>
                    <a:lnTo>
                      <a:pt x="77" y="168"/>
                    </a:lnTo>
                    <a:lnTo>
                      <a:pt x="0" y="18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464361" flipH="1">
                <a:off x="2719" y="726"/>
                <a:ext cx="394" cy="2427"/>
              </a:xfrm>
              <a:custGeom>
                <a:avLst/>
                <a:gdLst/>
                <a:ahLst/>
                <a:cxnLst>
                  <a:cxn ang="0">
                    <a:pos x="86" y="516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14" y="514"/>
                  </a:cxn>
                  <a:cxn ang="0">
                    <a:pos x="86" y="516"/>
                  </a:cxn>
                </a:cxnLst>
                <a:rect l="0" t="0" r="r" b="b"/>
                <a:pathLst>
                  <a:path w="114" h="516">
                    <a:moveTo>
                      <a:pt x="86" y="516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14" y="514"/>
                    </a:lnTo>
                    <a:lnTo>
                      <a:pt x="86" y="5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497" y="779"/>
                <a:ext cx="394" cy="2427"/>
              </a:xfrm>
              <a:custGeom>
                <a:avLst/>
                <a:gdLst/>
                <a:ahLst/>
                <a:cxnLst>
                  <a:cxn ang="0">
                    <a:pos x="86" y="516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14" y="514"/>
                  </a:cxn>
                  <a:cxn ang="0">
                    <a:pos x="86" y="516"/>
                  </a:cxn>
                </a:cxnLst>
                <a:rect l="0" t="0" r="r" b="b"/>
                <a:pathLst>
                  <a:path w="114" h="516">
                    <a:moveTo>
                      <a:pt x="86" y="516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14" y="514"/>
                    </a:lnTo>
                    <a:lnTo>
                      <a:pt x="86" y="51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7" name="Oval 16"/>
              <p:cNvSpPr>
                <a:spLocks noChangeAspect="1" noChangeArrowheads="1"/>
              </p:cNvSpPr>
              <p:nvPr/>
            </p:nvSpPr>
            <p:spPr bwMode="auto">
              <a:xfrm>
                <a:off x="2497" y="726"/>
                <a:ext cx="51" cy="66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" name="Oval 17"/>
              <p:cNvSpPr>
                <a:spLocks noChangeAspect="1" noChangeArrowheads="1"/>
              </p:cNvSpPr>
              <p:nvPr/>
            </p:nvSpPr>
            <p:spPr bwMode="auto">
              <a:xfrm>
                <a:off x="3215" y="699"/>
                <a:ext cx="81" cy="106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476" y="951"/>
                <a:ext cx="930" cy="756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34" y="0"/>
                  </a:cxn>
                  <a:cxn ang="0">
                    <a:pos x="866" y="36"/>
                  </a:cxn>
                  <a:cxn ang="0">
                    <a:pos x="928" y="352"/>
                  </a:cxn>
                  <a:cxn ang="0">
                    <a:pos x="866" y="736"/>
                  </a:cxn>
                  <a:cxn ang="0">
                    <a:pos x="274" y="752"/>
                  </a:cxn>
                  <a:cxn ang="0">
                    <a:pos x="0" y="110"/>
                  </a:cxn>
                </a:cxnLst>
                <a:rect l="0" t="0" r="r" b="b"/>
                <a:pathLst>
                  <a:path w="928" h="752">
                    <a:moveTo>
                      <a:pt x="0" y="110"/>
                    </a:moveTo>
                    <a:lnTo>
                      <a:pt x="534" y="0"/>
                    </a:lnTo>
                    <a:lnTo>
                      <a:pt x="866" y="36"/>
                    </a:lnTo>
                    <a:lnTo>
                      <a:pt x="928" y="352"/>
                    </a:lnTo>
                    <a:lnTo>
                      <a:pt x="866" y="736"/>
                    </a:lnTo>
                    <a:lnTo>
                      <a:pt x="274" y="752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174" y="1216"/>
                <a:ext cx="809" cy="1008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804" y="260"/>
                  </a:cxn>
                  <a:cxn ang="0">
                    <a:pos x="752" y="726"/>
                  </a:cxn>
                  <a:cxn ang="0">
                    <a:pos x="446" y="998"/>
                  </a:cxn>
                  <a:cxn ang="0">
                    <a:pos x="0" y="812"/>
                  </a:cxn>
                  <a:cxn ang="0">
                    <a:pos x="190" y="0"/>
                  </a:cxn>
                </a:cxnLst>
                <a:rect l="0" t="0" r="r" b="b"/>
                <a:pathLst>
                  <a:path w="804" h="998">
                    <a:moveTo>
                      <a:pt x="190" y="0"/>
                    </a:moveTo>
                    <a:lnTo>
                      <a:pt x="804" y="260"/>
                    </a:lnTo>
                    <a:lnTo>
                      <a:pt x="752" y="726"/>
                    </a:lnTo>
                    <a:lnTo>
                      <a:pt x="446" y="998"/>
                    </a:lnTo>
                    <a:lnTo>
                      <a:pt x="0" y="81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pic>
          <p:nvPicPr>
            <p:cNvPr id="12" name="Picture 20" descr="Nvpscol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8"/>
              <a:ext cx="5429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515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/ Filter Change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584858" y="1350677"/>
            <a:ext cx="4332047" cy="196977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Old oil has contaminates that will act on engine components during the winter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Check oil lines to the U-Cooler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Tip:  a plastic bottle can be used to keep oil from spilling into the bilge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506027" y="6296767"/>
            <a:ext cx="1574364" cy="505827"/>
            <a:chOff x="4776799" y="4460552"/>
            <a:chExt cx="1719711" cy="505827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4776799" y="4797102"/>
              <a:ext cx="17197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" b="1" dirty="0" smtClean="0">
                  <a:solidFill>
                    <a:srgbClr val="000099"/>
                  </a:solidFill>
                </a:rPr>
                <a:t>Northern</a:t>
              </a:r>
              <a:r>
                <a:rPr lang="en-US" sz="500" b="1" baseline="0" dirty="0" smtClean="0">
                  <a:solidFill>
                    <a:srgbClr val="000099"/>
                  </a:solidFill>
                </a:rPr>
                <a:t> Virginia Sail &amp; Power Squadron </a:t>
              </a:r>
              <a:r>
                <a:rPr lang="en-US" sz="500" b="1" dirty="0" smtClean="0">
                  <a:solidFill>
                    <a:srgbClr val="000099"/>
                  </a:solidFill>
                </a:rPr>
                <a:t>®</a:t>
              </a:r>
              <a:endParaRPr lang="en-US" sz="500" b="1" dirty="0">
                <a:solidFill>
                  <a:srgbClr val="000099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5209571" y="4460552"/>
              <a:ext cx="852487" cy="361950"/>
              <a:chOff x="192" y="288"/>
              <a:chExt cx="5429" cy="3024"/>
            </a:xfrm>
          </p:grpSpPr>
          <p:grpSp>
            <p:nvGrpSpPr>
              <p:cNvPr id="7" name="Group 11"/>
              <p:cNvGrpSpPr>
                <a:grpSpLocks/>
              </p:cNvGrpSpPr>
              <p:nvPr/>
            </p:nvGrpSpPr>
            <p:grpSpPr bwMode="auto">
              <a:xfrm>
                <a:off x="529" y="701"/>
                <a:ext cx="4332" cy="2503"/>
                <a:chOff x="529" y="701"/>
                <a:chExt cx="4332" cy="2503"/>
              </a:xfrm>
            </p:grpSpPr>
            <p:sp>
              <p:nvSpPr>
                <p:cNvPr id="9" name="Freeform 12"/>
                <p:cNvSpPr>
                  <a:spLocks/>
                </p:cNvSpPr>
                <p:nvPr/>
              </p:nvSpPr>
              <p:spPr bwMode="auto">
                <a:xfrm>
                  <a:off x="526" y="1071"/>
                  <a:ext cx="2103" cy="168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7" y="8"/>
                    </a:cxn>
                    <a:cxn ang="0">
                      <a:pos x="270" y="0"/>
                    </a:cxn>
                    <a:cxn ang="0">
                      <a:pos x="286" y="152"/>
                    </a:cxn>
                    <a:cxn ang="0">
                      <a:pos x="402" y="138"/>
                    </a:cxn>
                    <a:cxn ang="0">
                      <a:pos x="564" y="135"/>
                    </a:cxn>
                    <a:cxn ang="0">
                      <a:pos x="618" y="300"/>
                    </a:cxn>
                    <a:cxn ang="0">
                      <a:pos x="535" y="299"/>
                    </a:cxn>
                    <a:cxn ang="0">
                      <a:pos x="499" y="297"/>
                    </a:cxn>
                    <a:cxn ang="0">
                      <a:pos x="438" y="303"/>
                    </a:cxn>
                    <a:cxn ang="0">
                      <a:pos x="337" y="321"/>
                    </a:cxn>
                    <a:cxn ang="0">
                      <a:pos x="309" y="329"/>
                    </a:cxn>
                    <a:cxn ang="0">
                      <a:pos x="280" y="333"/>
                    </a:cxn>
                    <a:cxn ang="0">
                      <a:pos x="250" y="327"/>
                    </a:cxn>
                    <a:cxn ang="0">
                      <a:pos x="217" y="332"/>
                    </a:cxn>
                    <a:cxn ang="0">
                      <a:pos x="153" y="341"/>
                    </a:cxn>
                    <a:cxn ang="0">
                      <a:pos x="66" y="36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18" h="360">
                      <a:moveTo>
                        <a:pt x="0" y="24"/>
                      </a:moveTo>
                      <a:lnTo>
                        <a:pt x="187" y="8"/>
                      </a:lnTo>
                      <a:lnTo>
                        <a:pt x="270" y="0"/>
                      </a:lnTo>
                      <a:lnTo>
                        <a:pt x="286" y="152"/>
                      </a:lnTo>
                      <a:lnTo>
                        <a:pt x="402" y="138"/>
                      </a:lnTo>
                      <a:lnTo>
                        <a:pt x="564" y="135"/>
                      </a:lnTo>
                      <a:lnTo>
                        <a:pt x="618" y="300"/>
                      </a:lnTo>
                      <a:lnTo>
                        <a:pt x="535" y="299"/>
                      </a:lnTo>
                      <a:lnTo>
                        <a:pt x="499" y="297"/>
                      </a:lnTo>
                      <a:lnTo>
                        <a:pt x="438" y="303"/>
                      </a:lnTo>
                      <a:lnTo>
                        <a:pt x="337" y="321"/>
                      </a:lnTo>
                      <a:lnTo>
                        <a:pt x="309" y="329"/>
                      </a:lnTo>
                      <a:lnTo>
                        <a:pt x="280" y="333"/>
                      </a:lnTo>
                      <a:lnTo>
                        <a:pt x="250" y="327"/>
                      </a:lnTo>
                      <a:lnTo>
                        <a:pt x="217" y="332"/>
                      </a:lnTo>
                      <a:lnTo>
                        <a:pt x="153" y="341"/>
                      </a:lnTo>
                      <a:lnTo>
                        <a:pt x="66" y="36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" name="Freeform 13"/>
                <p:cNvSpPr>
                  <a:spLocks/>
                </p:cNvSpPr>
                <p:nvPr/>
              </p:nvSpPr>
              <p:spPr bwMode="auto">
                <a:xfrm>
                  <a:off x="3933" y="1455"/>
                  <a:ext cx="930" cy="88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71" y="19"/>
                    </a:cxn>
                    <a:cxn ang="0">
                      <a:pos x="125" y="46"/>
                    </a:cxn>
                    <a:cxn ang="0">
                      <a:pos x="170" y="67"/>
                    </a:cxn>
                    <a:cxn ang="0">
                      <a:pos x="218" y="103"/>
                    </a:cxn>
                    <a:cxn ang="0">
                      <a:pos x="272" y="148"/>
                    </a:cxn>
                    <a:cxn ang="0">
                      <a:pos x="185" y="172"/>
                    </a:cxn>
                    <a:cxn ang="0">
                      <a:pos x="126" y="168"/>
                    </a:cxn>
                    <a:cxn ang="0">
                      <a:pos x="77" y="168"/>
                    </a:cxn>
                    <a:cxn ang="0">
                      <a:pos x="0" y="187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272" h="187">
                      <a:moveTo>
                        <a:pt x="36" y="0"/>
                      </a:moveTo>
                      <a:lnTo>
                        <a:pt x="71" y="19"/>
                      </a:lnTo>
                      <a:lnTo>
                        <a:pt x="125" y="46"/>
                      </a:lnTo>
                      <a:lnTo>
                        <a:pt x="170" y="67"/>
                      </a:lnTo>
                      <a:lnTo>
                        <a:pt x="218" y="103"/>
                      </a:lnTo>
                      <a:lnTo>
                        <a:pt x="272" y="148"/>
                      </a:lnTo>
                      <a:lnTo>
                        <a:pt x="185" y="172"/>
                      </a:lnTo>
                      <a:lnTo>
                        <a:pt x="126" y="168"/>
                      </a:lnTo>
                      <a:lnTo>
                        <a:pt x="77" y="168"/>
                      </a:lnTo>
                      <a:lnTo>
                        <a:pt x="0" y="187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" name="Freeform 14"/>
                <p:cNvSpPr>
                  <a:spLocks/>
                </p:cNvSpPr>
                <p:nvPr/>
              </p:nvSpPr>
              <p:spPr bwMode="auto">
                <a:xfrm rot="464361" flipH="1">
                  <a:off x="2719" y="726"/>
                  <a:ext cx="394" cy="2427"/>
                </a:xfrm>
                <a:custGeom>
                  <a:avLst/>
                  <a:gdLst/>
                  <a:ahLst/>
                  <a:cxnLst>
                    <a:cxn ang="0">
                      <a:pos x="86" y="516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14" y="514"/>
                    </a:cxn>
                    <a:cxn ang="0">
                      <a:pos x="86" y="516"/>
                    </a:cxn>
                  </a:cxnLst>
                  <a:rect l="0" t="0" r="r" b="b"/>
                  <a:pathLst>
                    <a:path w="114" h="516">
                      <a:moveTo>
                        <a:pt x="86" y="516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14" y="514"/>
                      </a:lnTo>
                      <a:lnTo>
                        <a:pt x="86" y="51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" name="Freeform 15"/>
                <p:cNvSpPr>
                  <a:spLocks/>
                </p:cNvSpPr>
                <p:nvPr/>
              </p:nvSpPr>
              <p:spPr bwMode="auto">
                <a:xfrm>
                  <a:off x="2497" y="779"/>
                  <a:ext cx="394" cy="2427"/>
                </a:xfrm>
                <a:custGeom>
                  <a:avLst/>
                  <a:gdLst/>
                  <a:ahLst/>
                  <a:cxnLst>
                    <a:cxn ang="0">
                      <a:pos x="86" y="516"/>
                    </a:cxn>
                    <a:cxn ang="0">
                      <a:pos x="0" y="0"/>
                    </a:cxn>
                    <a:cxn ang="0">
                      <a:pos x="15" y="0"/>
                    </a:cxn>
                    <a:cxn ang="0">
                      <a:pos x="114" y="514"/>
                    </a:cxn>
                    <a:cxn ang="0">
                      <a:pos x="86" y="516"/>
                    </a:cxn>
                  </a:cxnLst>
                  <a:rect l="0" t="0" r="r" b="b"/>
                  <a:pathLst>
                    <a:path w="114" h="516">
                      <a:moveTo>
                        <a:pt x="86" y="516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14" y="514"/>
                      </a:lnTo>
                      <a:lnTo>
                        <a:pt x="86" y="51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497" y="726"/>
                  <a:ext cx="51" cy="6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4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215" y="699"/>
                  <a:ext cx="81" cy="10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" name="Freeform 18"/>
                <p:cNvSpPr>
                  <a:spLocks/>
                </p:cNvSpPr>
                <p:nvPr/>
              </p:nvSpPr>
              <p:spPr bwMode="auto">
                <a:xfrm>
                  <a:off x="1476" y="951"/>
                  <a:ext cx="930" cy="756"/>
                </a:xfrm>
                <a:custGeom>
                  <a:avLst/>
                  <a:gdLst/>
                  <a:ahLst/>
                  <a:cxnLst>
                    <a:cxn ang="0">
                      <a:pos x="0" y="110"/>
                    </a:cxn>
                    <a:cxn ang="0">
                      <a:pos x="534" y="0"/>
                    </a:cxn>
                    <a:cxn ang="0">
                      <a:pos x="866" y="36"/>
                    </a:cxn>
                    <a:cxn ang="0">
                      <a:pos x="928" y="352"/>
                    </a:cxn>
                    <a:cxn ang="0">
                      <a:pos x="866" y="736"/>
                    </a:cxn>
                    <a:cxn ang="0">
                      <a:pos x="274" y="752"/>
                    </a:cxn>
                    <a:cxn ang="0">
                      <a:pos x="0" y="110"/>
                    </a:cxn>
                  </a:cxnLst>
                  <a:rect l="0" t="0" r="r" b="b"/>
                  <a:pathLst>
                    <a:path w="928" h="752">
                      <a:moveTo>
                        <a:pt x="0" y="110"/>
                      </a:moveTo>
                      <a:lnTo>
                        <a:pt x="534" y="0"/>
                      </a:lnTo>
                      <a:lnTo>
                        <a:pt x="866" y="36"/>
                      </a:lnTo>
                      <a:lnTo>
                        <a:pt x="928" y="352"/>
                      </a:lnTo>
                      <a:lnTo>
                        <a:pt x="866" y="736"/>
                      </a:lnTo>
                      <a:lnTo>
                        <a:pt x="274" y="752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" name="Freeform 19"/>
                <p:cNvSpPr>
                  <a:spLocks/>
                </p:cNvSpPr>
                <p:nvPr/>
              </p:nvSpPr>
              <p:spPr bwMode="auto">
                <a:xfrm>
                  <a:off x="3174" y="1216"/>
                  <a:ext cx="809" cy="1008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804" y="260"/>
                    </a:cxn>
                    <a:cxn ang="0">
                      <a:pos x="752" y="726"/>
                    </a:cxn>
                    <a:cxn ang="0">
                      <a:pos x="446" y="998"/>
                    </a:cxn>
                    <a:cxn ang="0">
                      <a:pos x="0" y="812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804" h="998">
                      <a:moveTo>
                        <a:pt x="190" y="0"/>
                      </a:moveTo>
                      <a:lnTo>
                        <a:pt x="804" y="260"/>
                      </a:lnTo>
                      <a:lnTo>
                        <a:pt x="752" y="726"/>
                      </a:lnTo>
                      <a:lnTo>
                        <a:pt x="446" y="998"/>
                      </a:lnTo>
                      <a:lnTo>
                        <a:pt x="0" y="81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pic>
            <p:nvPicPr>
              <p:cNvPr id="8" name="Picture 20" descr="Nvpscolr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88"/>
                <a:ext cx="5429" cy="3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/>
          <a:stretch/>
        </p:blipFill>
        <p:spPr>
          <a:xfrm>
            <a:off x="5756269" y="858253"/>
            <a:ext cx="3154451" cy="2486526"/>
          </a:xfrm>
          <a:prstGeom prst="rect">
            <a:avLst/>
          </a:prstGeom>
        </p:spPr>
      </p:pic>
      <p:pic>
        <p:nvPicPr>
          <p:cNvPr id="1026" name="Picture 2" descr="http://www.sailingbreezes.com/sailing_breezes_current/articles/Feb08/Images/Racor-parallel-turbo-fil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28" y="3714472"/>
            <a:ext cx="1780673" cy="23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esco.com/products/racor/r_duramax/r_filter_guar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2" y="3712055"/>
            <a:ext cx="3160294" cy="23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nninger.net/filters/filter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73" y="3712040"/>
            <a:ext cx="3167647" cy="237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r="11923"/>
          <a:stretch/>
        </p:blipFill>
        <p:spPr>
          <a:xfrm>
            <a:off x="4977279" y="1868506"/>
            <a:ext cx="3933441" cy="4361449"/>
          </a:xfrm>
          <a:prstGeom prst="rect">
            <a:avLst/>
          </a:prstGeom>
        </p:spPr>
      </p:pic>
      <p:pic>
        <p:nvPicPr>
          <p:cNvPr id="1032" name="Picture 8" descr="http://www.overtons.com/assets/images/products/medium/27266_M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r="16653"/>
          <a:stretch/>
        </p:blipFill>
        <p:spPr bwMode="auto">
          <a:xfrm>
            <a:off x="336884" y="3590862"/>
            <a:ext cx="2133600" cy="263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8" t="9023" r="20801"/>
          <a:stretch/>
        </p:blipFill>
        <p:spPr>
          <a:xfrm>
            <a:off x="2645050" y="3595853"/>
            <a:ext cx="2157663" cy="26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1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Fuel System</a:t>
            </a:r>
          </a:p>
        </p:txBody>
      </p:sp>
      <p:sp>
        <p:nvSpPr>
          <p:cNvPr id="2139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4858719" cy="530606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/>
              <a:t>If you fill fuel tanks, add stabilizer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Lube filler cap deck fittings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Check fuel vents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Clean fuel tank filters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Change water separators</a:t>
            </a:r>
          </a:p>
          <a:p>
            <a:pPr eaLnBrk="1" hangingPunct="1"/>
            <a:r>
              <a:rPr lang="en-US" dirty="0" smtClean="0"/>
              <a:t>Close engine fuel valves -- Clean fuel strainer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Replace fuel filter</a:t>
            </a:r>
          </a:p>
          <a:p>
            <a:pPr eaLnBrk="1" hangingPunct="1">
              <a:lnSpc>
                <a:spcPct val="130000"/>
              </a:lnSpc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0"/>
          <a:stretch/>
        </p:blipFill>
        <p:spPr>
          <a:xfrm>
            <a:off x="6670663" y="824622"/>
            <a:ext cx="2232527" cy="1445336"/>
          </a:xfrm>
          <a:prstGeom prst="rect">
            <a:avLst/>
          </a:prstGeom>
        </p:spPr>
      </p:pic>
      <p:pic>
        <p:nvPicPr>
          <p:cNvPr id="9" name="Picture 2" descr="http://ecx.images-amazon.com/images/I/31KIWV5iK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r="17446" b="29937"/>
          <a:stretch/>
        </p:blipFill>
        <p:spPr bwMode="auto">
          <a:xfrm>
            <a:off x="6497053" y="3622331"/>
            <a:ext cx="834190" cy="15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supplies.co.uk/image.php?type=T&amp;id=142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3897" r="14671" b="4255"/>
          <a:stretch/>
        </p:blipFill>
        <p:spPr bwMode="auto">
          <a:xfrm>
            <a:off x="5783160" y="2395386"/>
            <a:ext cx="1227222" cy="19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cx.images-amazon.com/images/I/21Q1ZfniFCL._SL500_AA300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8" t="6624" r="23425" b="4279"/>
          <a:stretch/>
        </p:blipFill>
        <p:spPr bwMode="auto">
          <a:xfrm>
            <a:off x="7852433" y="4363453"/>
            <a:ext cx="1050757" cy="17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6236" r="27273" b="25583"/>
          <a:stretch/>
        </p:blipFill>
        <p:spPr>
          <a:xfrm>
            <a:off x="7543443" y="2478505"/>
            <a:ext cx="1359747" cy="1676401"/>
          </a:xfrm>
          <a:prstGeom prst="rect">
            <a:avLst/>
          </a:prstGeom>
        </p:spPr>
      </p:pic>
      <p:pic>
        <p:nvPicPr>
          <p:cNvPr id="2050" name="Picture 2" descr="http://www.biotuning.co.uk/images/HF02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88" y="2396581"/>
            <a:ext cx="1233002" cy="178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rtruck.net/e_pic/engine1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9045" r="25184"/>
          <a:stretch/>
        </p:blipFill>
        <p:spPr bwMode="auto">
          <a:xfrm>
            <a:off x="7042305" y="4233800"/>
            <a:ext cx="1860885" cy="176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bcprecision.com/images/filters_20001_1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83" y="477633"/>
            <a:ext cx="2572807" cy="186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80" y="3179414"/>
            <a:ext cx="2969410" cy="22270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80" y="762000"/>
            <a:ext cx="2970310" cy="22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85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3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3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9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39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9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914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Fogging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05173" y="1350677"/>
            <a:ext cx="3882869" cy="1908215"/>
          </a:xfrm>
        </p:spPr>
        <p:txBody>
          <a:bodyPr/>
          <a:lstStyle/>
          <a:p>
            <a:r>
              <a:rPr lang="en-US" dirty="0" smtClean="0"/>
              <a:t>Clean and inspect Spark Arrester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Fog manifold/injector intakes and throttle/shift linkage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7" y="3480215"/>
            <a:ext cx="3689686" cy="2767265"/>
          </a:xfrm>
          <a:prstGeom prst="rect">
            <a:avLst/>
          </a:prstGeom>
        </p:spPr>
      </p:pic>
      <p:pic>
        <p:nvPicPr>
          <p:cNvPr id="4098" name="Picture 2" descr="http://www.aquaskier.com/articles/Dscn0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r="11768"/>
          <a:stretch/>
        </p:blipFill>
        <p:spPr bwMode="auto">
          <a:xfrm>
            <a:off x="5736772" y="3467133"/>
            <a:ext cx="2958052" cy="27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_3026.jpg image by cab1336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6"/>
          <a:stretch/>
        </p:blipFill>
        <p:spPr bwMode="auto">
          <a:xfrm>
            <a:off x="5685055" y="827436"/>
            <a:ext cx="3016068" cy="23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44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Strainers and Sea Cocks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r="12061"/>
          <a:stretch/>
        </p:blipFill>
        <p:spPr>
          <a:xfrm>
            <a:off x="373557" y="4218492"/>
            <a:ext cx="1841150" cy="1836822"/>
          </a:xfrm>
          <a:prstGeom prst="rect">
            <a:avLst/>
          </a:prstGeom>
        </p:spPr>
      </p:pic>
      <p:pic>
        <p:nvPicPr>
          <p:cNvPr id="24" name="Picture 4" descr="http://www.pbsboatstore.com/store/i/is.aspx?path=/Shared/Product%20Images/Perko/593_Strainer_25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14751"/>
          <a:stretch/>
        </p:blipFill>
        <p:spPr bwMode="auto">
          <a:xfrm>
            <a:off x="6248739" y="574071"/>
            <a:ext cx="2631771" cy="32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a2.pbase.com/g1/84/622984/3/108230851.u6jUVNh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88" y="4218492"/>
            <a:ext cx="1255371" cy="18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705173" y="1350677"/>
            <a:ext cx="5519164" cy="213904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Sea strainers should be cleaned and filled with antifreeze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Sea cocks need to be closed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Flush valves make winterizing engines easier and more thorough</a:t>
            </a:r>
            <a:endParaRPr lang="en-US" dirty="0"/>
          </a:p>
        </p:txBody>
      </p:sp>
      <p:pic>
        <p:nvPicPr>
          <p:cNvPr id="6146" name="Picture 2" descr="http://i.ebayimg.com/10/!Bju,oDw!2k~$(KGrHqQOKioEsn!zrjNqBLUyVJCjyQ~~_1.JPG?set_id=880000500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53" y="4218492"/>
            <a:ext cx="1425615" cy="190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oroflush003.jpg image by 1995sund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1" b="1643"/>
          <a:stretch/>
        </p:blipFill>
        <p:spPr bwMode="auto">
          <a:xfrm>
            <a:off x="2706701" y="4218492"/>
            <a:ext cx="2220793" cy="18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63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Stuffing Boxes and Dripless Shafts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73" y="1350677"/>
            <a:ext cx="4901543" cy="1797415"/>
          </a:xfrm>
        </p:spPr>
        <p:txBody>
          <a:bodyPr/>
          <a:lstStyle/>
          <a:p>
            <a:r>
              <a:rPr lang="en-US" dirty="0" smtClean="0"/>
              <a:t>Check stuffing box drip rate</a:t>
            </a:r>
          </a:p>
          <a:p>
            <a:pPr lvl="1"/>
            <a:r>
              <a:rPr lang="en-US" dirty="0" smtClean="0"/>
              <a:t>Make sure it is not dripping when stopped</a:t>
            </a:r>
          </a:p>
          <a:p>
            <a:pPr lvl="1"/>
            <a:r>
              <a:rPr lang="en-US" dirty="0" smtClean="0"/>
              <a:t>2-3 drop per minute when running is ideal</a:t>
            </a:r>
          </a:p>
          <a:p>
            <a:r>
              <a:rPr lang="en-US" dirty="0" smtClean="0"/>
              <a:t>Check that dripless shafts are not dripping at 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06" y="3928820"/>
            <a:ext cx="3096342" cy="2322256"/>
          </a:xfrm>
          <a:prstGeom prst="rect">
            <a:avLst/>
          </a:prstGeom>
        </p:spPr>
      </p:pic>
      <p:pic>
        <p:nvPicPr>
          <p:cNvPr id="6148" name="Picture 4" descr="http://www.alohaowners.com/projects/propshaft/stuffing_box_l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3"/>
          <a:stretch/>
        </p:blipFill>
        <p:spPr bwMode="auto">
          <a:xfrm>
            <a:off x="652139" y="3928820"/>
            <a:ext cx="3149413" cy="23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raditional stuffing box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35" y="1352958"/>
            <a:ext cx="285750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832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Sacrificial Anodes (Zincs)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73" y="1350677"/>
            <a:ext cx="4083395" cy="490288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Engine zincs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Exchange cooler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Transmission/oil cooler</a:t>
            </a:r>
          </a:p>
          <a:p>
            <a:pPr lvl="1"/>
            <a:r>
              <a:rPr lang="en-US" dirty="0" smtClean="0"/>
              <a:t>Raw water intakes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Outdrive zincs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Actuator piston arms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Prop hubs</a:t>
            </a:r>
          </a:p>
          <a:p>
            <a:pPr lvl="1"/>
            <a:r>
              <a:rPr lang="en-US" dirty="0" smtClean="0"/>
              <a:t>Lower unit foot/</a:t>
            </a:r>
            <a:r>
              <a:rPr lang="en-US" dirty="0" err="1" smtClean="0"/>
              <a:t>skag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Running gear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Prop shafts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Rudders</a:t>
            </a:r>
          </a:p>
          <a:p>
            <a:pPr lvl="1"/>
            <a:r>
              <a:rPr lang="en-US" dirty="0" smtClean="0"/>
              <a:t>Trim tabs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Hull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Grounding buss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Near intakes and transponders</a:t>
            </a:r>
          </a:p>
          <a:p>
            <a:pPr lvl="1"/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/>
          <a:stretch/>
        </p:blipFill>
        <p:spPr>
          <a:xfrm>
            <a:off x="5295051" y="3721768"/>
            <a:ext cx="3529260" cy="24223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1"/>
          <a:stretch/>
        </p:blipFill>
        <p:spPr>
          <a:xfrm>
            <a:off x="5291504" y="1010655"/>
            <a:ext cx="3523633" cy="2462458"/>
          </a:xfrm>
          <a:prstGeom prst="rect">
            <a:avLst/>
          </a:prstGeom>
        </p:spPr>
      </p:pic>
      <p:pic>
        <p:nvPicPr>
          <p:cNvPr id="7170" name="Picture 2" descr="http://setsail.com/wp-content/uploads/2009/12/fpb-64-progress-dec-10-09-209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19678" r="7152" b="15545"/>
          <a:stretch/>
        </p:blipFill>
        <p:spPr bwMode="auto">
          <a:xfrm>
            <a:off x="5234891" y="406571"/>
            <a:ext cx="3649579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nsa.org/handbook/cora_files/image0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31122" b="22698"/>
          <a:stretch/>
        </p:blipFill>
        <p:spPr bwMode="auto">
          <a:xfrm>
            <a:off x="5238930" y="2286303"/>
            <a:ext cx="3645540" cy="1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391773" y="1393074"/>
            <a:ext cx="142875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767734" y="938727"/>
            <a:ext cx="1424666" cy="949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85" y="427808"/>
            <a:ext cx="2789485" cy="1858495"/>
          </a:xfrm>
          <a:prstGeom prst="rect">
            <a:avLst/>
          </a:prstGeom>
        </p:spPr>
      </p:pic>
      <p:pic>
        <p:nvPicPr>
          <p:cNvPr id="4098" name="Picture 2" descr="http://www.examiner.com/images/blog/wysiwyg/image/zinc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74" y="3671068"/>
            <a:ext cx="3625009" cy="27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34" y="4388612"/>
            <a:ext cx="2781468" cy="2089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85" y="2358994"/>
            <a:ext cx="2777566" cy="195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78" y="2429111"/>
            <a:ext cx="1450745" cy="1450745"/>
          </a:xfrm>
          <a:prstGeom prst="rect">
            <a:avLst/>
          </a:prstGeom>
        </p:spPr>
      </p:pic>
      <p:pic>
        <p:nvPicPr>
          <p:cNvPr id="4100" name="Picture 4" descr="http://t2.gstatic.com/images?q=tbn:ANd9GcSYdfCKUxrA1DrU_0cLnbuyMH8i8MZz81xUDjnew_oDEc5vfX0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14" y="3882356"/>
            <a:ext cx="1053857" cy="10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eeldbank.prepublisher.com/pictures/INTERNET/BMG/6/BMGZ0356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61" y="5024124"/>
            <a:ext cx="1532010" cy="11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27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 Conditioning Systems</a:t>
            </a:r>
            <a:endParaRPr lang="en-US" dirty="0" smtClean="0"/>
          </a:p>
        </p:txBody>
      </p:sp>
      <p:sp>
        <p:nvSpPr>
          <p:cNvPr id="21401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4587498" cy="305929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Pump/draw antifreeze into air conditioner pump intake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Clean sea strainer and add antifreeze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Clean AC unit coils and drip pan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Clean air ducts and replace air filters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Shut of AC breakers at electrical panel</a:t>
            </a: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E6948B25-3910-4FE0-9735-7061864996C9}" type="slidenum">
              <a:rPr lang="en-US" sz="1200">
                <a:solidFill>
                  <a:srgbClr val="CCECFF"/>
                </a:solidFill>
              </a:rPr>
              <a:pPr eaLnBrk="1" hangingPunct="1"/>
              <a:t>16</a:t>
            </a:fld>
            <a:endParaRPr lang="en-US" sz="1200" dirty="0">
              <a:solidFill>
                <a:srgbClr val="CCECFF"/>
              </a:solidFill>
            </a:endParaRPr>
          </a:p>
        </p:txBody>
      </p:sp>
      <p:pic>
        <p:nvPicPr>
          <p:cNvPr id="5122" name="Picture 2" descr="http://i.ebayimg.com/t/Marine-Air-Conditioning-Webasto-FCF-16000-BTU-115-230V-/19/!BuNOIuwBmk~$(KGrHqIOKigEvMuFC6bfBL+W-HVkH!~~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98" y="517592"/>
            <a:ext cx="2961762" cy="26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ropicalmarineairconditioning.com/products/diaprime-pu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79" y="5090778"/>
            <a:ext cx="2346003" cy="14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73" y="3541363"/>
            <a:ext cx="3271812" cy="24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2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6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Heads / Waste Tank</a:t>
            </a:r>
            <a:endParaRPr lang="en-US" dirty="0" smtClean="0"/>
          </a:p>
        </p:txBody>
      </p:sp>
      <p:sp>
        <p:nvSpPr>
          <p:cNvPr id="214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5174" y="1350677"/>
            <a:ext cx="4737684" cy="5041380"/>
          </a:xfrm>
        </p:spPr>
        <p:txBody>
          <a:bodyPr/>
          <a:lstStyle/>
          <a:p>
            <a:r>
              <a:rPr lang="en-US" dirty="0" smtClean="0"/>
              <a:t>Pour cleaning solution through heads and clean</a:t>
            </a:r>
          </a:p>
          <a:p>
            <a:r>
              <a:rPr lang="en-US" dirty="0" smtClean="0"/>
              <a:t>Drain waste tank at pump-out</a:t>
            </a:r>
          </a:p>
          <a:p>
            <a:r>
              <a:rPr lang="en-US" dirty="0" smtClean="0"/>
              <a:t>Lube waste tank deck fitting</a:t>
            </a:r>
          </a:p>
          <a:p>
            <a:r>
              <a:rPr lang="en-US" dirty="0" smtClean="0"/>
              <a:t>Close head seacocks</a:t>
            </a:r>
          </a:p>
          <a:p>
            <a:r>
              <a:rPr lang="en-US" dirty="0" smtClean="0"/>
              <a:t>Pump/draw antifreeze into head – run enough to fill the line to the waste water tank</a:t>
            </a:r>
          </a:p>
          <a:p>
            <a:r>
              <a:rPr lang="en-US" dirty="0" smtClean="0"/>
              <a:t>Open waste tank seacock – Run macerator pump</a:t>
            </a:r>
          </a:p>
          <a:p>
            <a:r>
              <a:rPr lang="en-US" dirty="0" smtClean="0"/>
              <a:t>Close waste tank seacock and remove handle or flag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31796F6-5997-424B-9770-8CCF504AB0D6}" type="slidenum">
              <a:rPr lang="en-US" sz="1200">
                <a:solidFill>
                  <a:srgbClr val="CCECFF"/>
                </a:solidFill>
              </a:rPr>
              <a:pPr eaLnBrk="1" hangingPunct="1"/>
              <a:t>17</a:t>
            </a:fld>
            <a:endParaRPr lang="en-US" sz="1200" dirty="0">
              <a:solidFill>
                <a:srgbClr val="CCECFF"/>
              </a:solidFill>
            </a:endParaRPr>
          </a:p>
        </p:txBody>
      </p:sp>
      <p:sp>
        <p:nvSpPr>
          <p:cNvPr id="2" name="AutoShape 2" descr="data:image/jpg;base64,/9j/4AAQSkZJRgABAQAAAQABAAD/2wCEAAkGBhQSEBUUExATERASFBIVFBUWFRUVFhQUFBQVFRQSEhIYHCYfFxklGRQUHy8gJCcpLCwuFR4yNTAqNSYrLDUBCQoKDgwOFA8PGiocHiQpLCkpLCwpKSkpKSkpKSwsLCkpKSksLCkpKSkpLCwpLCk1KSwpKSkpKSwuLCkpLCkxKf/AABEIAIkAlQMBIgACEQEDEQH/xAAcAAACAgMBAQAAAAAAAAAAAAAABAMFAQIGBwj/xAA/EAACAQIDBAYHBQcEAwAAAAABAgADEQQhMQUSQVEGE2FxkbEiMkJSgaHRI4KSweEHFDNTVHLwQ6LS8RUWNP/EABcBAQEBAQAAAAAAAAAAAAAAAAABAgP/xAAcEQEAAwEAAwEAAAAAAAAAAAAAARESAiFBUQP/2gAMAwEAAhEDEQA/APcYTBMrMb0gp08i2fLU+EC0hOVxHTL3KZPflK+t0nrNpur4n6TWZS4dwXHORti1HtCef1dqVm1qn4WH5RZyx1Zj3sTLhNPQqm2Ka6uPGaLtykfbHiJ571UOq7JcJp6UmOQ6MJKKo5ieYottCR3ZeUYTHVRpUbxv5yZXT0jemZ58m26w9u/wk6dJ6w1sfESZk1DuoTj6XS1+KfOPUOly39JSO3XykqVt0UJDhsUrrdTcSaRRCEIBCEICG2K+7TOdu3lOar7GYG4G8DnccZfbVTedVPq538JWVtk1k/8Anr7oHsOAyd1jp8JYmmZVb4LmCJEdnngfHKWL7UxlMfaYGlXHOnUKH8LA+cVqdLaa/wATZ+NpnjZFceKvf5S6KQNs5xw+YmhwTe6ZIem+B9o16f8AdQrDyUzA6abO/qwO9Ko80jRSP91b3TD91b3TJh0w2d/XU/8Ad/xmf/btnf11P5/SNFIf3NvdMz+4tyA+MsdnbZwdditLFI7AXI9IZdm8ov8ACQY/pJhKTlCatR1tcU6TuMxe28BY+MmiixwJGsBheyat0oB/hYDFP/cgQeJaLVcZjanq4anQHOo5Y/hUCNSUeXBk9kSqbSQNuUlOIqjgtt1f730HzM1/8EzKWxWJZ0AJZV+zpADMlrajvM8x6Y9OOsvQwv2OFFxdRutV7TxCdnHjyFi5J8PUMH+1LCYVurrVl3yfS6sNUVDyZlFp6Ng8WtRAykMrAEEG4IOYIPKfJ2xeij4ik9ZnFOhSDFj6zHcXeKonE2tqRrO4/Z5+02qmMp4eoQuEKilTXK6FVAp+nq17WN+LC1tJZ5+JHX19AQnP1ekZPqUyRz0lhsvaoqjSzDUcphtYQhCBWbaX1Oe+vnImqONAHHIndPjn5RnbCehve6QfA3mtM3EqF26RIv8AEo1U7dzfHilz8pG/STCEZV6ankxKHwe0taaDdzAPwi+K2bSYG6AyKSXG0H9WrRbudD5GZOFpt7CN8AYliOi+Gb1qFM/dERqdBcIf9BR3ZQi4Oy6X8hPwD6QXZlL+Qg+6PpKI9AsL7hH3jMr0Ewo/0ye9pFdNT2eg0VV+FpBisTQp+vXpIR7zovyJkOz+jtKmLJdAeANh4aTDdEcLvFjRRnY3ZiLkk6kk6wEa/SrBrriqR7EJc+CAyuxPSqm38GhiK57KRRfxPbynS0dl0k9Wki9yiQ40gCBwPSPD4vFYWonVU6SkXFPfJd7G4UuLKOduNhPL8V0Yqqu/VApEDQkEndsC1hoMxPbMc50Gp4Tzvp4lTPdR3AXcZgCVRwd4qSONmWdOZ9MdQs/2SU0qYeth3A9curZEMrogdd08su/f7DOWxH7NsauKNOlTN6bncrHKmQpujipz0y1ueyMdBsLiFr06oo1eopqRUPqq3osqgb3os93sBrnlbWey4LZx63eAZBZbv1hs9ibIaV7aE52vnEzUkRbaulZaNIsi9cyp1iqfRVyBvWNsxvX4S32BstqYLObs2Ztp3CQ4rPMcLHwN5eUWuo7pm2m8IQkVBjaW8hHZK/CPdRzGR7CMjLeVmLwTKxenx1Xgf1lhEgYjQmZaqeyK0sepyPotyMl6wRRbVjNCZuxkbSK1J75i/fAzECenWtwJm/XX4fOLibgwM1ahtKTG1GJ1lvUYSqx1ZQIRBQo0Fp7+IqBN992ndiGYrmQir6THsAOkmwePwFeraliKfXm11DtSqPYWANNrF/A8JHtXoZTrGhXsXrUKbBd1rA7xLGwJAbNjxB7Zye18DiK6dWMBi3bdIVXV6aoxsLhmZk0vnvWGudhO3H589R56qXPrqYnxD0aps8gg3XdF94MCxPLdNwB4GZOfYB8ovsLC1qeCoJiagqYhEAqve9yObe0bWF+JF+M2r4gXAAJORCjXvM4e3VhzvMq6Atp3Z3PynQKLCc0BvMDY7w0FrWvadJT0Eo2hCEAhCEBPG7NWoNLHgZS1kekbN6vBvrOmkdagGFiLyxNJMW58VTzm6sTDFbOakbr6ScuI7vpCgwIuNJpkGAm7CYEyrBMieqZLU0itKi1U2TTi30gQ1axJst2Y8JZ7N2D7VTNuXAd0e2fspaY5txJj8WtEKmyh7JKdxt8othGazBmuVYi+WlgRp3y4lRTFqlQdqnxBH5SKyzEmxzmlAWrjtXyP6yS2cjfKsh7x5fSBbdSNbZzeEIBCEIBCEIBCEIEOKqBUJOlpV4RAFsbAk734jcD52jO1jfdXgzC/dFsPsZFfrAPStYXLG2nqgmw0GkqNK5t8ZHSN753/ACk+Iw5ItlaL4bDVKalVVCCxa9zcXsDcWz0PGQbMM7RzYbDdYcmYeDGKGgxNzItnXXEEAnde5I5G/CB0kIQhRKtxas3aoPgf1lpKysL1+5Df4kQNiItjEa6lV3iGvbLSxvrGyJpVU6jIiAtW2k7MEClDxJHlzkvXumZbeHHn8JIy3APEecUxde43RkxIW3f/AIYF1Se4B5wmKCWUDshAkhCEAhCL42qVXLUkAfHKAm7b9U8kyHef0840FPYe/L5xbC4VkvezXJJPf/1HAJULvf3fAj85ojEH1D4j8jGGmokEZBPAD43lUS6Vt8KWW1svpLlhlJFpiAmm3V9oFe8ERqltKm2jCZbDA8orW2Sh9kf52wHnxCgXuLSnobQFTEHd0CsL9twbTI2QN4ek26CCRckG2dj2RrDbJo02LJTVGN77uV784ExYyOsbiTmnFcdvgfZoKh5Ft35wrXaFAtSKq26SPWzyv3ZxPZ+FzpoWNR6Y9JzxPD/OyFfZ28wqHeVwBlvmwyORANjr3GWOxqIFMHUnU8zAsIQhAIQhAJHWohhYySEBE4WoNKl+xgD89Zjrag1phu4kfI3j8IFa2M503HwB8jNRjR7jn7v1Ms7Q3eyEpWtiG/lNbvF/D9ZIuPXiGXvU+YvH5qUB4QUXTEK2jA9xHlNi1oVMCjaqIuMOaRO6CyH2b6HmL+UCZWvobzYiLfvo4o4+7fyJki41D7Y+OXyMCS0xc85trNTAXr6STYx+yEirnKS7IS1PxgPQhCFEIQgEIQgEIQgEIQgEIQgEIQgYKyN8Mp1USWEBM7LTgN09ht5TU4FhpVb42PnHoQEV2bc+mxbs4eAjqrYZTMIBCEI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23888"/>
            <a:ext cx="141922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img.nauticexpo.com/images_ne/photo-g/marine-toilets-with-hand-pump-227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34" y1="10966" x2="41007" y2="5222"/>
                        <a14:foregroundMark x1="95923" y1="65013" x2="86571" y2="90078"/>
                        <a14:foregroundMark x1="46283" y1="13838" x2="69065" y2="15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52" y="1018524"/>
            <a:ext cx="1732547" cy="15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oatpartsinfo.com/wordpress/wp-content/uploads/2010/06/Toilet-1-wp-300x2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84" y="1028656"/>
            <a:ext cx="1596857" cy="15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overtons.com/assets/images/products/large/20448_L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889" b="862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36" b="14441"/>
          <a:stretch/>
        </p:blipFill>
        <p:spPr bwMode="auto">
          <a:xfrm>
            <a:off x="5915524" y="5464241"/>
            <a:ext cx="1917033" cy="12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45" y="2750625"/>
            <a:ext cx="3145053" cy="23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91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1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4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118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Fresh Water System</a:t>
            </a:r>
          </a:p>
        </p:txBody>
      </p:sp>
      <p:sp>
        <p:nvSpPr>
          <p:cNvPr id="21422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8094340" cy="45951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Bypass valves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Fresh water tank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Hot water heater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Rinse and drain fresh water tank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Drain/replace fresh water filters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Drain hot water tank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Pump/draw antifreeze to all faucets</a:t>
            </a:r>
            <a:endParaRPr lang="en-US" sz="1800" b="0" dirty="0" smtClean="0"/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Head sink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Head shower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Galley sink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Aft deck sink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Ice maker	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Transom shower</a:t>
            </a:r>
          </a:p>
        </p:txBody>
      </p:sp>
      <p:pic>
        <p:nvPicPr>
          <p:cNvPr id="7" name="Picture 8" descr="Copy of DSC003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41299" r="62131" b="21851"/>
          <a:stretch>
            <a:fillRect/>
          </a:stretch>
        </p:blipFill>
        <p:spPr bwMode="auto">
          <a:xfrm>
            <a:off x="5654844" y="3636773"/>
            <a:ext cx="3143582" cy="24921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6" descr="Copy of DSC003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/>
          <a:stretch>
            <a:fillRect/>
          </a:stretch>
        </p:blipFill>
        <p:spPr bwMode="auto">
          <a:xfrm>
            <a:off x="5670885" y="736983"/>
            <a:ext cx="3142331" cy="270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588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4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4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4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4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4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42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42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42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42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42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42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42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/>
          <p:cNvGrpSpPr/>
          <p:nvPr/>
        </p:nvGrpSpPr>
        <p:grpSpPr>
          <a:xfrm flipH="1">
            <a:off x="8222743" y="4845838"/>
            <a:ext cx="242893" cy="170261"/>
            <a:chOff x="2079118" y="5300656"/>
            <a:chExt cx="242893" cy="170261"/>
          </a:xfrm>
        </p:grpSpPr>
        <p:sp>
          <p:nvSpPr>
            <p:cNvPr id="146" name="AutoShape 13"/>
            <p:cNvSpPr>
              <a:spLocks noChangeAspect="1" noChangeArrowheads="1"/>
            </p:cNvSpPr>
            <p:nvPr/>
          </p:nvSpPr>
          <p:spPr bwMode="auto">
            <a:xfrm rot="5400000" flipH="1">
              <a:off x="2074250" y="5382914"/>
              <a:ext cx="92871" cy="83135"/>
            </a:xfrm>
            <a:prstGeom prst="can">
              <a:avLst>
                <a:gd name="adj" fmla="val 33340"/>
              </a:avLst>
            </a:prstGeom>
            <a:solidFill>
              <a:srgbClr val="D2A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7" name="Group 10"/>
            <p:cNvGrpSpPr>
              <a:grpSpLocks noChangeAspect="1"/>
            </p:cNvGrpSpPr>
            <p:nvPr/>
          </p:nvGrpSpPr>
          <p:grpSpPr bwMode="auto">
            <a:xfrm>
              <a:off x="2145004" y="5300656"/>
              <a:ext cx="109538" cy="127000"/>
              <a:chOff x="1642" y="2010"/>
              <a:chExt cx="46" cy="54"/>
            </a:xfrm>
          </p:grpSpPr>
          <p:sp>
            <p:nvSpPr>
              <p:cNvPr id="149" name="AutoShape 12"/>
              <p:cNvSpPr>
                <a:spLocks noChangeAspect="1" noChangeArrowheads="1"/>
              </p:cNvSpPr>
              <p:nvPr/>
            </p:nvSpPr>
            <p:spPr bwMode="auto">
              <a:xfrm rot="-5400000">
                <a:off x="1641" y="2035"/>
                <a:ext cx="46" cy="1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0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642" y="2010"/>
                <a:ext cx="46" cy="12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48" name="AutoShape 13"/>
            <p:cNvSpPr>
              <a:spLocks noChangeAspect="1" noChangeArrowheads="1"/>
            </p:cNvSpPr>
            <p:nvPr/>
          </p:nvSpPr>
          <p:spPr bwMode="auto">
            <a:xfrm rot="5400000" flipH="1">
              <a:off x="2201361" y="5336375"/>
              <a:ext cx="65087" cy="176213"/>
            </a:xfrm>
            <a:prstGeom prst="can">
              <a:avLst>
                <a:gd name="adj" fmla="val 33340"/>
              </a:avLst>
            </a:prstGeom>
            <a:solidFill>
              <a:srgbClr val="D2A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 Valves</a:t>
            </a:r>
          </a:p>
        </p:txBody>
      </p:sp>
      <p:sp>
        <p:nvSpPr>
          <p:cNvPr id="133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DC540F4-243B-4B3B-BB92-4B90033FFBBA}" type="slidenum">
              <a:rPr lang="en-US" sz="1200">
                <a:solidFill>
                  <a:srgbClr val="CCECFF"/>
                </a:solidFill>
              </a:rPr>
              <a:pPr eaLnBrk="1" hangingPunct="1"/>
              <a:t>19</a:t>
            </a:fld>
            <a:endParaRPr lang="en-US" sz="1200" dirty="0">
              <a:solidFill>
                <a:srgbClr val="CCECFF"/>
              </a:solidFill>
            </a:endParaRPr>
          </a:p>
        </p:txBody>
      </p:sp>
      <p:sp>
        <p:nvSpPr>
          <p:cNvPr id="13318" name="Text Box 7"/>
          <p:cNvSpPr txBox="1">
            <a:spLocks noChangeAspect="1" noChangeArrowheads="1"/>
          </p:cNvSpPr>
          <p:nvPr/>
        </p:nvSpPr>
        <p:spPr bwMode="auto">
          <a:xfrm>
            <a:off x="4878334" y="1367936"/>
            <a:ext cx="115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ANTIFREEZE</a:t>
            </a:r>
          </a:p>
          <a:p>
            <a:pPr algn="ctr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BUCKET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79118" y="5300656"/>
            <a:ext cx="242893" cy="170261"/>
            <a:chOff x="2079118" y="5300656"/>
            <a:chExt cx="242893" cy="170261"/>
          </a:xfrm>
        </p:grpSpPr>
        <p:sp>
          <p:nvSpPr>
            <p:cNvPr id="125" name="AutoShape 13"/>
            <p:cNvSpPr>
              <a:spLocks noChangeAspect="1" noChangeArrowheads="1"/>
            </p:cNvSpPr>
            <p:nvPr/>
          </p:nvSpPr>
          <p:spPr bwMode="auto">
            <a:xfrm rot="5400000" flipH="1">
              <a:off x="2074250" y="5382914"/>
              <a:ext cx="92871" cy="83135"/>
            </a:xfrm>
            <a:prstGeom prst="can">
              <a:avLst>
                <a:gd name="adj" fmla="val 33340"/>
              </a:avLst>
            </a:prstGeom>
            <a:solidFill>
              <a:srgbClr val="D2A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319" name="Group 10"/>
            <p:cNvGrpSpPr>
              <a:grpSpLocks noChangeAspect="1"/>
            </p:cNvGrpSpPr>
            <p:nvPr/>
          </p:nvGrpSpPr>
          <p:grpSpPr bwMode="auto">
            <a:xfrm>
              <a:off x="2145004" y="5300656"/>
              <a:ext cx="109538" cy="127000"/>
              <a:chOff x="1642" y="2010"/>
              <a:chExt cx="46" cy="54"/>
            </a:xfrm>
          </p:grpSpPr>
          <p:sp>
            <p:nvSpPr>
              <p:cNvPr id="13435" name="AutoShape 12"/>
              <p:cNvSpPr>
                <a:spLocks noChangeAspect="1" noChangeArrowheads="1"/>
              </p:cNvSpPr>
              <p:nvPr/>
            </p:nvSpPr>
            <p:spPr bwMode="auto">
              <a:xfrm rot="-5400000">
                <a:off x="1641" y="2035"/>
                <a:ext cx="46" cy="1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34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642" y="2010"/>
                <a:ext cx="46" cy="12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3320" name="AutoShape 13"/>
            <p:cNvSpPr>
              <a:spLocks noChangeAspect="1" noChangeArrowheads="1"/>
            </p:cNvSpPr>
            <p:nvPr/>
          </p:nvSpPr>
          <p:spPr bwMode="auto">
            <a:xfrm rot="5400000" flipH="1">
              <a:off x="2201361" y="5336375"/>
              <a:ext cx="65087" cy="176213"/>
            </a:xfrm>
            <a:prstGeom prst="can">
              <a:avLst>
                <a:gd name="adj" fmla="val 33340"/>
              </a:avLst>
            </a:prstGeom>
            <a:solidFill>
              <a:srgbClr val="D2A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321" name="AutoShape 14"/>
          <p:cNvSpPr>
            <a:spLocks noChangeAspect="1" noChangeArrowheads="1"/>
          </p:cNvSpPr>
          <p:nvPr/>
        </p:nvSpPr>
        <p:spPr bwMode="auto">
          <a:xfrm rot="5400000">
            <a:off x="4093661" y="3633781"/>
            <a:ext cx="52387" cy="3576638"/>
          </a:xfrm>
          <a:prstGeom prst="can">
            <a:avLst>
              <a:gd name="adj" fmla="val 107782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2" name="AutoShape 15"/>
          <p:cNvSpPr>
            <a:spLocks noChangeAspect="1" noChangeArrowheads="1"/>
          </p:cNvSpPr>
          <p:nvPr/>
        </p:nvSpPr>
        <p:spPr bwMode="auto">
          <a:xfrm>
            <a:off x="4708024" y="4324344"/>
            <a:ext cx="220663" cy="349250"/>
          </a:xfrm>
          <a:prstGeom prst="can">
            <a:avLst>
              <a:gd name="adj" fmla="val 18304"/>
            </a:avLst>
          </a:prstGeom>
          <a:solidFill>
            <a:schemeClr val="bg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4" name="AutoShape 23"/>
          <p:cNvSpPr>
            <a:spLocks noChangeAspect="1" noChangeArrowheads="1"/>
          </p:cNvSpPr>
          <p:nvPr/>
        </p:nvSpPr>
        <p:spPr bwMode="auto">
          <a:xfrm>
            <a:off x="7370261" y="4024307"/>
            <a:ext cx="871538" cy="1190624"/>
          </a:xfrm>
          <a:prstGeom prst="can">
            <a:avLst>
              <a:gd name="adj" fmla="val 34153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5" name="AutoShape 24"/>
          <p:cNvSpPr>
            <a:spLocks noChangeAspect="1" noChangeArrowheads="1"/>
          </p:cNvSpPr>
          <p:nvPr/>
        </p:nvSpPr>
        <p:spPr bwMode="auto">
          <a:xfrm rot="292156">
            <a:off x="7555999" y="4043357"/>
            <a:ext cx="500063" cy="242887"/>
          </a:xfrm>
          <a:prstGeom prst="cube">
            <a:avLst>
              <a:gd name="adj" fmla="val 65685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6" name="AutoShape 25"/>
          <p:cNvSpPr>
            <a:spLocks noChangeAspect="1" noChangeArrowheads="1"/>
          </p:cNvSpPr>
          <p:nvPr/>
        </p:nvSpPr>
        <p:spPr bwMode="auto">
          <a:xfrm rot="16200000">
            <a:off x="7336924" y="4454519"/>
            <a:ext cx="109537" cy="109538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7" name="AutoShape 26"/>
          <p:cNvSpPr>
            <a:spLocks noChangeAspect="1" noChangeArrowheads="1"/>
          </p:cNvSpPr>
          <p:nvPr/>
        </p:nvSpPr>
        <p:spPr bwMode="auto">
          <a:xfrm rot="16200000">
            <a:off x="7341686" y="4870444"/>
            <a:ext cx="109537" cy="109538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8" name="Oval 27"/>
          <p:cNvSpPr>
            <a:spLocks noChangeAspect="1" noChangeArrowheads="1"/>
          </p:cNvSpPr>
          <p:nvPr/>
        </p:nvSpPr>
        <p:spPr bwMode="auto">
          <a:xfrm>
            <a:off x="4738186" y="4414832"/>
            <a:ext cx="168275" cy="157162"/>
          </a:xfrm>
          <a:prstGeom prst="ellipse">
            <a:avLst/>
          </a:prstGeom>
          <a:solidFill>
            <a:srgbClr val="333333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29" name="AutoShape 28"/>
          <p:cNvSpPr>
            <a:spLocks noChangeAspect="1" noChangeArrowheads="1"/>
          </p:cNvSpPr>
          <p:nvPr/>
        </p:nvSpPr>
        <p:spPr bwMode="auto">
          <a:xfrm>
            <a:off x="1436186" y="3700458"/>
            <a:ext cx="2859088" cy="914399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330" name="Group 29"/>
          <p:cNvGrpSpPr>
            <a:grpSpLocks noChangeAspect="1"/>
          </p:cNvGrpSpPr>
          <p:nvPr/>
        </p:nvGrpSpPr>
        <p:grpSpPr bwMode="auto">
          <a:xfrm>
            <a:off x="2290261" y="3103558"/>
            <a:ext cx="60325" cy="668337"/>
            <a:chOff x="1502" y="1193"/>
            <a:chExt cx="36" cy="400"/>
          </a:xfrm>
        </p:grpSpPr>
        <p:sp>
          <p:nvSpPr>
            <p:cNvPr id="13427" name="AutoShape 30"/>
            <p:cNvSpPr>
              <a:spLocks noChangeAspect="1" noChangeArrowheads="1"/>
            </p:cNvSpPr>
            <p:nvPr/>
          </p:nvSpPr>
          <p:spPr bwMode="auto">
            <a:xfrm>
              <a:off x="1502" y="1554"/>
              <a:ext cx="36" cy="39"/>
            </a:xfrm>
            <a:prstGeom prst="can">
              <a:avLst>
                <a:gd name="adj" fmla="val 54167"/>
              </a:avLst>
            </a:prstGeom>
            <a:solidFill>
              <a:srgbClr val="D2A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28" name="AutoShape 31"/>
            <p:cNvSpPr>
              <a:spLocks noChangeAspect="1" noChangeArrowheads="1"/>
            </p:cNvSpPr>
            <p:nvPr/>
          </p:nvSpPr>
          <p:spPr bwMode="auto">
            <a:xfrm>
              <a:off x="1506" y="1193"/>
              <a:ext cx="27" cy="378"/>
            </a:xfrm>
            <a:prstGeom prst="can">
              <a:avLst>
                <a:gd name="adj" fmla="val 68056"/>
              </a:avLst>
            </a:prstGeom>
            <a:solidFill>
              <a:srgbClr val="D2A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331" name="Group 32"/>
          <p:cNvGrpSpPr>
            <a:grpSpLocks noChangeAspect="1"/>
          </p:cNvGrpSpPr>
          <p:nvPr/>
        </p:nvGrpSpPr>
        <p:grpSpPr bwMode="auto">
          <a:xfrm>
            <a:off x="1032961" y="2219321"/>
            <a:ext cx="909638" cy="1630361"/>
            <a:chOff x="839" y="915"/>
            <a:chExt cx="382" cy="684"/>
          </a:xfrm>
        </p:grpSpPr>
        <p:sp>
          <p:nvSpPr>
            <p:cNvPr id="13423" name="AutoShape 33"/>
            <p:cNvSpPr>
              <a:spLocks noChangeAspect="1" noChangeArrowheads="1"/>
            </p:cNvSpPr>
            <p:nvPr/>
          </p:nvSpPr>
          <p:spPr bwMode="auto">
            <a:xfrm>
              <a:off x="1133" y="1560"/>
              <a:ext cx="88" cy="39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24" name="AutoShape 34"/>
            <p:cNvSpPr>
              <a:spLocks noChangeAspect="1" noChangeArrowheads="1"/>
            </p:cNvSpPr>
            <p:nvPr/>
          </p:nvSpPr>
          <p:spPr bwMode="auto">
            <a:xfrm>
              <a:off x="1143" y="1001"/>
              <a:ext cx="68" cy="576"/>
            </a:xfrm>
            <a:prstGeom prst="can">
              <a:avLst>
                <a:gd name="adj" fmla="val 41176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25" name="AutoShape 35"/>
            <p:cNvSpPr>
              <a:spLocks noChangeAspect="1" noChangeArrowheads="1"/>
            </p:cNvSpPr>
            <p:nvPr/>
          </p:nvSpPr>
          <p:spPr bwMode="auto">
            <a:xfrm rot="2902845">
              <a:off x="1004" y="922"/>
              <a:ext cx="201" cy="221"/>
            </a:xfrm>
            <a:custGeom>
              <a:avLst/>
              <a:gdLst>
                <a:gd name="T0" fmla="*/ 101 w 21600"/>
                <a:gd name="T1" fmla="*/ 0 h 21600"/>
                <a:gd name="T2" fmla="*/ 54 w 21600"/>
                <a:gd name="T3" fmla="*/ 55 h 21600"/>
                <a:gd name="T4" fmla="*/ 101 w 21600"/>
                <a:gd name="T5" fmla="*/ 71 h 21600"/>
                <a:gd name="T6" fmla="*/ 147 w 21600"/>
                <a:gd name="T7" fmla="*/ 5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34 w 21600"/>
                <a:gd name="T13" fmla="*/ 0 h 21600"/>
                <a:gd name="T14" fmla="*/ 19666 w 21600"/>
                <a:gd name="T15" fmla="*/ 86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171" y="7932"/>
                  </a:moveTo>
                  <a:cubicBezTo>
                    <a:pt x="8888" y="7274"/>
                    <a:pt x="9826" y="6909"/>
                    <a:pt x="10800" y="6910"/>
                  </a:cubicBezTo>
                  <a:cubicBezTo>
                    <a:pt x="11773" y="6910"/>
                    <a:pt x="12711" y="7274"/>
                    <a:pt x="13428" y="7932"/>
                  </a:cubicBezTo>
                  <a:lnTo>
                    <a:pt x="18097" y="2838"/>
                  </a:lnTo>
                  <a:cubicBezTo>
                    <a:pt x="16105" y="1012"/>
                    <a:pt x="13502" y="-1"/>
                    <a:pt x="10799" y="0"/>
                  </a:cubicBezTo>
                  <a:cubicBezTo>
                    <a:pt x="8097" y="0"/>
                    <a:pt x="5494" y="1012"/>
                    <a:pt x="3502" y="28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26" name="AutoShape 36"/>
            <p:cNvSpPr>
              <a:spLocks noChangeAspect="1" noChangeArrowheads="1"/>
            </p:cNvSpPr>
            <p:nvPr/>
          </p:nvSpPr>
          <p:spPr bwMode="auto">
            <a:xfrm rot="-5077537">
              <a:off x="949" y="805"/>
              <a:ext cx="68" cy="288"/>
            </a:xfrm>
            <a:prstGeom prst="can">
              <a:avLst>
                <a:gd name="adj" fmla="val 34333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332" name="Group 37"/>
          <p:cNvGrpSpPr>
            <a:grpSpLocks noChangeAspect="1"/>
          </p:cNvGrpSpPr>
          <p:nvPr/>
        </p:nvGrpSpPr>
        <p:grpSpPr bwMode="auto">
          <a:xfrm rot="5400000" flipH="1">
            <a:off x="4215899" y="4368794"/>
            <a:ext cx="58737" cy="274638"/>
            <a:chOff x="1502" y="1193"/>
            <a:chExt cx="36" cy="400"/>
          </a:xfrm>
        </p:grpSpPr>
        <p:sp>
          <p:nvSpPr>
            <p:cNvPr id="13421" name="AutoShape 38"/>
            <p:cNvSpPr>
              <a:spLocks noChangeAspect="1" noChangeArrowheads="1"/>
            </p:cNvSpPr>
            <p:nvPr/>
          </p:nvSpPr>
          <p:spPr bwMode="auto">
            <a:xfrm>
              <a:off x="1502" y="1554"/>
              <a:ext cx="36" cy="39"/>
            </a:xfrm>
            <a:prstGeom prst="can">
              <a:avLst>
                <a:gd name="adj" fmla="val 54167"/>
              </a:avLst>
            </a:prstGeom>
            <a:solidFill>
              <a:srgbClr val="CCE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22" name="AutoShape 39"/>
            <p:cNvSpPr>
              <a:spLocks noChangeAspect="1" noChangeArrowheads="1"/>
            </p:cNvSpPr>
            <p:nvPr/>
          </p:nvSpPr>
          <p:spPr bwMode="auto">
            <a:xfrm>
              <a:off x="1506" y="1193"/>
              <a:ext cx="27" cy="378"/>
            </a:xfrm>
            <a:prstGeom prst="can">
              <a:avLst>
                <a:gd name="adj" fmla="val 68056"/>
              </a:avLst>
            </a:prstGeom>
            <a:solidFill>
              <a:srgbClr val="D2A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333" name="AutoShape 40"/>
          <p:cNvSpPr>
            <a:spLocks noChangeAspect="1" noChangeArrowheads="1"/>
          </p:cNvSpPr>
          <p:nvPr/>
        </p:nvSpPr>
        <p:spPr bwMode="auto">
          <a:xfrm rot="5400000" flipH="1">
            <a:off x="5014411" y="4364032"/>
            <a:ext cx="44450" cy="288925"/>
          </a:xfrm>
          <a:prstGeom prst="can">
            <a:avLst>
              <a:gd name="adj" fmla="val 10262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34" name="AutoShape 41"/>
          <p:cNvSpPr>
            <a:spLocks noChangeAspect="1" noChangeArrowheads="1"/>
          </p:cNvSpPr>
          <p:nvPr/>
        </p:nvSpPr>
        <p:spPr bwMode="auto">
          <a:xfrm rot="18912504" flipH="1">
            <a:off x="6876549" y="4899019"/>
            <a:ext cx="90488" cy="101600"/>
          </a:xfrm>
          <a:custGeom>
            <a:avLst/>
            <a:gdLst>
              <a:gd name="T0" fmla="*/ 29 w 21600"/>
              <a:gd name="T1" fmla="*/ 0 h 21600"/>
              <a:gd name="T2" fmla="*/ 16 w 21600"/>
              <a:gd name="T3" fmla="*/ 21 h 21600"/>
              <a:gd name="T4" fmla="*/ 29 w 21600"/>
              <a:gd name="T5" fmla="*/ 27 h 21600"/>
              <a:gd name="T6" fmla="*/ 41 w 21600"/>
              <a:gd name="T7" fmla="*/ 2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137 w 21600"/>
              <a:gd name="T13" fmla="*/ 0 h 21600"/>
              <a:gd name="T14" fmla="*/ 20463 w 21600"/>
              <a:gd name="T15" fmla="*/ 101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530" y="9809"/>
                </a:moveTo>
                <a:cubicBezTo>
                  <a:pt x="9835" y="9418"/>
                  <a:pt x="10304" y="9189"/>
                  <a:pt x="10800" y="9190"/>
                </a:cubicBezTo>
                <a:cubicBezTo>
                  <a:pt x="11295" y="9190"/>
                  <a:pt x="11764" y="9418"/>
                  <a:pt x="12069" y="9809"/>
                </a:cubicBezTo>
                <a:lnTo>
                  <a:pt x="19314" y="4155"/>
                </a:lnTo>
                <a:cubicBezTo>
                  <a:pt x="17267" y="1533"/>
                  <a:pt x="14126" y="-1"/>
                  <a:pt x="10799" y="0"/>
                </a:cubicBezTo>
                <a:cubicBezTo>
                  <a:pt x="7473" y="0"/>
                  <a:pt x="4332" y="1533"/>
                  <a:pt x="2285" y="4155"/>
                </a:cubicBezTo>
                <a:close/>
              </a:path>
            </a:pathLst>
          </a:custGeom>
          <a:solidFill>
            <a:srgbClr val="D2A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335" name="Group 43"/>
          <p:cNvGrpSpPr>
            <a:grpSpLocks noChangeAspect="1"/>
          </p:cNvGrpSpPr>
          <p:nvPr/>
        </p:nvGrpSpPr>
        <p:grpSpPr bwMode="auto">
          <a:xfrm flipH="1">
            <a:off x="5158874" y="4411657"/>
            <a:ext cx="193675" cy="128587"/>
            <a:chOff x="2407" y="1628"/>
            <a:chExt cx="81" cy="54"/>
          </a:xfrm>
        </p:grpSpPr>
        <p:sp>
          <p:nvSpPr>
            <p:cNvPr id="13419" name="AutoShape 44"/>
            <p:cNvSpPr>
              <a:spLocks noChangeAspect="1" noChangeArrowheads="1"/>
            </p:cNvSpPr>
            <p:nvPr/>
          </p:nvSpPr>
          <p:spPr bwMode="auto">
            <a:xfrm rot="-5400000">
              <a:off x="2434" y="1628"/>
              <a:ext cx="27" cy="81"/>
            </a:xfrm>
            <a:prstGeom prst="can">
              <a:avLst>
                <a:gd name="adj" fmla="val 33319"/>
              </a:avLst>
            </a:prstGeom>
            <a:solidFill>
              <a:srgbClr val="D2A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20" name="AutoShape 45"/>
            <p:cNvSpPr>
              <a:spLocks noChangeAspect="1" noChangeArrowheads="1"/>
            </p:cNvSpPr>
            <p:nvPr/>
          </p:nvSpPr>
          <p:spPr bwMode="auto">
            <a:xfrm>
              <a:off x="2434" y="1628"/>
              <a:ext cx="27" cy="36"/>
            </a:xfrm>
            <a:prstGeom prst="can">
              <a:avLst>
                <a:gd name="adj" fmla="val 33333"/>
              </a:avLst>
            </a:prstGeom>
            <a:solidFill>
              <a:srgbClr val="D2A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24456" y="3876675"/>
            <a:ext cx="267786" cy="549269"/>
            <a:chOff x="5162049" y="4038595"/>
            <a:chExt cx="187325" cy="392112"/>
          </a:xfrm>
        </p:grpSpPr>
        <p:sp>
          <p:nvSpPr>
            <p:cNvPr id="13336" name="Oval 46"/>
            <p:cNvSpPr>
              <a:spLocks noChangeAspect="1" noChangeArrowheads="1"/>
            </p:cNvSpPr>
            <p:nvPr/>
          </p:nvSpPr>
          <p:spPr bwMode="auto">
            <a:xfrm flipH="1">
              <a:off x="5162049" y="4038595"/>
              <a:ext cx="187325" cy="2301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37" name="Oval 47"/>
            <p:cNvSpPr>
              <a:spLocks noChangeAspect="1" noChangeArrowheads="1"/>
            </p:cNvSpPr>
            <p:nvPr/>
          </p:nvSpPr>
          <p:spPr bwMode="auto">
            <a:xfrm flipH="1">
              <a:off x="5162049" y="4200520"/>
              <a:ext cx="187325" cy="2301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38" name="AutoShape 48"/>
            <p:cNvSpPr>
              <a:spLocks noChangeAspect="1" noChangeArrowheads="1"/>
            </p:cNvSpPr>
            <p:nvPr/>
          </p:nvSpPr>
          <p:spPr bwMode="auto">
            <a:xfrm flipH="1">
              <a:off x="5162049" y="4138607"/>
              <a:ext cx="187325" cy="200025"/>
            </a:xfrm>
            <a:prstGeom prst="can">
              <a:avLst>
                <a:gd name="adj" fmla="val 26695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340" name="AutoShape 50"/>
          <p:cNvSpPr>
            <a:spLocks noChangeAspect="1" noChangeArrowheads="1"/>
          </p:cNvSpPr>
          <p:nvPr/>
        </p:nvSpPr>
        <p:spPr bwMode="auto">
          <a:xfrm rot="5400000" flipH="1">
            <a:off x="5457324" y="4364032"/>
            <a:ext cx="44450" cy="288925"/>
          </a:xfrm>
          <a:prstGeom prst="can">
            <a:avLst>
              <a:gd name="adj" fmla="val 10262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1" name="AutoShape 51"/>
          <p:cNvSpPr>
            <a:spLocks noChangeAspect="1" noChangeArrowheads="1"/>
          </p:cNvSpPr>
          <p:nvPr/>
        </p:nvSpPr>
        <p:spPr bwMode="auto">
          <a:xfrm rot="5400000" flipH="1">
            <a:off x="7016249" y="4806944"/>
            <a:ext cx="49212" cy="233363"/>
          </a:xfrm>
          <a:prstGeom prst="can">
            <a:avLst>
              <a:gd name="adj" fmla="val 7486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342" name="Group 52"/>
          <p:cNvGrpSpPr>
            <a:grpSpLocks noChangeAspect="1"/>
          </p:cNvGrpSpPr>
          <p:nvPr/>
        </p:nvGrpSpPr>
        <p:grpSpPr bwMode="auto">
          <a:xfrm flipH="1" flipV="1">
            <a:off x="6460624" y="4478332"/>
            <a:ext cx="192088" cy="128587"/>
            <a:chOff x="2407" y="1628"/>
            <a:chExt cx="81" cy="54"/>
          </a:xfrm>
        </p:grpSpPr>
        <p:sp>
          <p:nvSpPr>
            <p:cNvPr id="13417" name="AutoShape 53"/>
            <p:cNvSpPr>
              <a:spLocks noChangeAspect="1" noChangeArrowheads="1"/>
            </p:cNvSpPr>
            <p:nvPr/>
          </p:nvSpPr>
          <p:spPr bwMode="auto">
            <a:xfrm rot="-5400000">
              <a:off x="2434" y="1628"/>
              <a:ext cx="27" cy="81"/>
            </a:xfrm>
            <a:prstGeom prst="can">
              <a:avLst>
                <a:gd name="adj" fmla="val 33319"/>
              </a:avLst>
            </a:prstGeom>
            <a:solidFill>
              <a:srgbClr val="D2A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18" name="AutoShape 54"/>
            <p:cNvSpPr>
              <a:spLocks noChangeAspect="1" noChangeArrowheads="1"/>
            </p:cNvSpPr>
            <p:nvPr/>
          </p:nvSpPr>
          <p:spPr bwMode="auto">
            <a:xfrm>
              <a:off x="2434" y="1628"/>
              <a:ext cx="27" cy="36"/>
            </a:xfrm>
            <a:prstGeom prst="can">
              <a:avLst>
                <a:gd name="adj" fmla="val 33333"/>
              </a:avLst>
            </a:prstGeom>
            <a:solidFill>
              <a:srgbClr val="D2A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343" name="AutoShape 55"/>
          <p:cNvSpPr>
            <a:spLocks noChangeAspect="1" noChangeArrowheads="1"/>
          </p:cNvSpPr>
          <p:nvPr/>
        </p:nvSpPr>
        <p:spPr bwMode="auto">
          <a:xfrm rot="5400000" flipH="1">
            <a:off x="6894011" y="4222744"/>
            <a:ext cx="55562" cy="576263"/>
          </a:xfrm>
          <a:prstGeom prst="can">
            <a:avLst>
              <a:gd name="adj" fmla="val 16373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4" name="AutoShape 56"/>
          <p:cNvSpPr>
            <a:spLocks noChangeAspect="1" noChangeArrowheads="1"/>
          </p:cNvSpPr>
          <p:nvPr/>
        </p:nvSpPr>
        <p:spPr bwMode="auto">
          <a:xfrm rot="10800000" flipH="1">
            <a:off x="6870198" y="4946643"/>
            <a:ext cx="49213" cy="452437"/>
          </a:xfrm>
          <a:prstGeom prst="can">
            <a:avLst>
              <a:gd name="adj" fmla="val 14514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5" name="AutoShape 57"/>
          <p:cNvSpPr>
            <a:spLocks noChangeAspect="1" noChangeArrowheads="1"/>
          </p:cNvSpPr>
          <p:nvPr/>
        </p:nvSpPr>
        <p:spPr bwMode="auto">
          <a:xfrm rot="10800000" flipH="1">
            <a:off x="6532061" y="4591044"/>
            <a:ext cx="49213" cy="822324"/>
          </a:xfrm>
          <a:prstGeom prst="can">
            <a:avLst>
              <a:gd name="adj" fmla="val 26380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346" name="Group 58"/>
          <p:cNvGrpSpPr>
            <a:grpSpLocks noChangeAspect="1"/>
          </p:cNvGrpSpPr>
          <p:nvPr/>
        </p:nvGrpSpPr>
        <p:grpSpPr bwMode="auto">
          <a:xfrm>
            <a:off x="7094036" y="4354507"/>
            <a:ext cx="192088" cy="252412"/>
            <a:chOff x="3383" y="1811"/>
            <a:chExt cx="81" cy="106"/>
          </a:xfrm>
        </p:grpSpPr>
        <p:grpSp>
          <p:nvGrpSpPr>
            <p:cNvPr id="13413" name="Group 59"/>
            <p:cNvGrpSpPr>
              <a:grpSpLocks noChangeAspect="1"/>
            </p:cNvGrpSpPr>
            <p:nvPr/>
          </p:nvGrpSpPr>
          <p:grpSpPr bwMode="auto">
            <a:xfrm flipH="1" flipV="1">
              <a:off x="3383" y="1863"/>
              <a:ext cx="81" cy="54"/>
              <a:chOff x="2407" y="1628"/>
              <a:chExt cx="81" cy="54"/>
            </a:xfrm>
          </p:grpSpPr>
          <p:sp>
            <p:nvSpPr>
              <p:cNvPr id="13415" name="AutoShape 60"/>
              <p:cNvSpPr>
                <a:spLocks noChangeAspect="1" noChangeArrowheads="1"/>
              </p:cNvSpPr>
              <p:nvPr/>
            </p:nvSpPr>
            <p:spPr bwMode="auto">
              <a:xfrm rot="-5400000">
                <a:off x="2434" y="1628"/>
                <a:ext cx="27" cy="81"/>
              </a:xfrm>
              <a:prstGeom prst="can">
                <a:avLst>
                  <a:gd name="adj" fmla="val 33319"/>
                </a:avLst>
              </a:prstGeom>
              <a:solidFill>
                <a:schemeClr val="bg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16" name="AutoShape 61"/>
              <p:cNvSpPr>
                <a:spLocks noChangeAspect="1" noChangeArrowheads="1"/>
              </p:cNvSpPr>
              <p:nvPr/>
            </p:nvSpPr>
            <p:spPr bwMode="auto">
              <a:xfrm>
                <a:off x="2434" y="1628"/>
                <a:ext cx="27" cy="36"/>
              </a:xfrm>
              <a:prstGeom prst="can">
                <a:avLst>
                  <a:gd name="adj" fmla="val 33333"/>
                </a:avLst>
              </a:prstGeom>
              <a:solidFill>
                <a:schemeClr val="bg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3414" name="Line 62"/>
            <p:cNvSpPr>
              <a:spLocks noChangeAspect="1" noChangeShapeType="1"/>
            </p:cNvSpPr>
            <p:nvPr/>
          </p:nvSpPr>
          <p:spPr bwMode="auto">
            <a:xfrm flipV="1">
              <a:off x="3423" y="1811"/>
              <a:ext cx="0" cy="64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347" name="Group 63"/>
          <p:cNvGrpSpPr>
            <a:grpSpLocks noChangeAspect="1"/>
          </p:cNvGrpSpPr>
          <p:nvPr/>
        </p:nvGrpSpPr>
        <p:grpSpPr bwMode="auto">
          <a:xfrm flipV="1">
            <a:off x="7089274" y="4827582"/>
            <a:ext cx="192088" cy="252412"/>
            <a:chOff x="3383" y="1811"/>
            <a:chExt cx="81" cy="106"/>
          </a:xfrm>
        </p:grpSpPr>
        <p:grpSp>
          <p:nvGrpSpPr>
            <p:cNvPr id="13409" name="Group 64"/>
            <p:cNvGrpSpPr>
              <a:grpSpLocks noChangeAspect="1"/>
            </p:cNvGrpSpPr>
            <p:nvPr/>
          </p:nvGrpSpPr>
          <p:grpSpPr bwMode="auto">
            <a:xfrm flipH="1" flipV="1">
              <a:off x="3383" y="1863"/>
              <a:ext cx="81" cy="54"/>
              <a:chOff x="2407" y="1628"/>
              <a:chExt cx="81" cy="54"/>
            </a:xfrm>
          </p:grpSpPr>
          <p:sp>
            <p:nvSpPr>
              <p:cNvPr id="13411" name="AutoShape 65"/>
              <p:cNvSpPr>
                <a:spLocks noChangeAspect="1" noChangeArrowheads="1"/>
              </p:cNvSpPr>
              <p:nvPr/>
            </p:nvSpPr>
            <p:spPr bwMode="auto">
              <a:xfrm rot="-5400000">
                <a:off x="2434" y="1628"/>
                <a:ext cx="27" cy="81"/>
              </a:xfrm>
              <a:prstGeom prst="can">
                <a:avLst>
                  <a:gd name="adj" fmla="val 33319"/>
                </a:avLst>
              </a:prstGeom>
              <a:solidFill>
                <a:schemeClr val="bg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12" name="AutoShape 66"/>
              <p:cNvSpPr>
                <a:spLocks noChangeAspect="1" noChangeArrowheads="1"/>
              </p:cNvSpPr>
              <p:nvPr/>
            </p:nvSpPr>
            <p:spPr bwMode="auto">
              <a:xfrm>
                <a:off x="2434" y="1628"/>
                <a:ext cx="27" cy="36"/>
              </a:xfrm>
              <a:prstGeom prst="can">
                <a:avLst>
                  <a:gd name="adj" fmla="val 33333"/>
                </a:avLst>
              </a:prstGeom>
              <a:solidFill>
                <a:schemeClr val="bg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3410" name="Line 67"/>
            <p:cNvSpPr>
              <a:spLocks noChangeAspect="1" noChangeShapeType="1"/>
            </p:cNvSpPr>
            <p:nvPr/>
          </p:nvSpPr>
          <p:spPr bwMode="auto">
            <a:xfrm flipV="1">
              <a:off x="3423" y="1811"/>
              <a:ext cx="0" cy="64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348" name="AutoShape 68"/>
          <p:cNvSpPr>
            <a:spLocks noChangeAspect="1" noChangeArrowheads="1"/>
          </p:cNvSpPr>
          <p:nvPr/>
        </p:nvSpPr>
        <p:spPr bwMode="auto">
          <a:xfrm rot="10800000" flipH="1">
            <a:off x="7162299" y="4591044"/>
            <a:ext cx="50800" cy="247650"/>
          </a:xfrm>
          <a:prstGeom prst="can">
            <a:avLst>
              <a:gd name="adj" fmla="val 7696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49" name="AutoShape 69"/>
          <p:cNvSpPr>
            <a:spLocks noChangeAspect="1" noChangeArrowheads="1"/>
          </p:cNvSpPr>
          <p:nvPr/>
        </p:nvSpPr>
        <p:spPr bwMode="auto">
          <a:xfrm rot="5400000" flipH="1">
            <a:off x="7286124" y="4470394"/>
            <a:ext cx="53975" cy="84138"/>
          </a:xfrm>
          <a:prstGeom prst="can">
            <a:avLst>
              <a:gd name="adj" fmla="val 2461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0" name="AutoShape 70"/>
          <p:cNvSpPr>
            <a:spLocks noChangeAspect="1" noChangeArrowheads="1"/>
          </p:cNvSpPr>
          <p:nvPr/>
        </p:nvSpPr>
        <p:spPr bwMode="auto">
          <a:xfrm rot="5400000" flipH="1">
            <a:off x="7282949" y="4883144"/>
            <a:ext cx="53975" cy="84138"/>
          </a:xfrm>
          <a:prstGeom prst="can">
            <a:avLst>
              <a:gd name="adj" fmla="val 2461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351" name="Group 71"/>
          <p:cNvGrpSpPr>
            <a:grpSpLocks noChangeAspect="1"/>
          </p:cNvGrpSpPr>
          <p:nvPr/>
        </p:nvGrpSpPr>
        <p:grpSpPr bwMode="auto">
          <a:xfrm flipV="1">
            <a:off x="4290511" y="4405307"/>
            <a:ext cx="192088" cy="252412"/>
            <a:chOff x="3383" y="1811"/>
            <a:chExt cx="81" cy="106"/>
          </a:xfrm>
        </p:grpSpPr>
        <p:grpSp>
          <p:nvGrpSpPr>
            <p:cNvPr id="13405" name="Group 72"/>
            <p:cNvGrpSpPr>
              <a:grpSpLocks noChangeAspect="1"/>
            </p:cNvGrpSpPr>
            <p:nvPr/>
          </p:nvGrpSpPr>
          <p:grpSpPr bwMode="auto">
            <a:xfrm flipH="1" flipV="1">
              <a:off x="3383" y="1863"/>
              <a:ext cx="81" cy="54"/>
              <a:chOff x="2407" y="1628"/>
              <a:chExt cx="81" cy="54"/>
            </a:xfrm>
          </p:grpSpPr>
          <p:sp>
            <p:nvSpPr>
              <p:cNvPr id="13407" name="AutoShape 73"/>
              <p:cNvSpPr>
                <a:spLocks noChangeAspect="1" noChangeArrowheads="1"/>
              </p:cNvSpPr>
              <p:nvPr/>
            </p:nvSpPr>
            <p:spPr bwMode="auto">
              <a:xfrm rot="-5400000">
                <a:off x="2434" y="1628"/>
                <a:ext cx="27" cy="81"/>
              </a:xfrm>
              <a:prstGeom prst="can">
                <a:avLst>
                  <a:gd name="adj" fmla="val 33319"/>
                </a:avLst>
              </a:prstGeom>
              <a:solidFill>
                <a:schemeClr val="bg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0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2434" y="1628"/>
                <a:ext cx="27" cy="36"/>
              </a:xfrm>
              <a:prstGeom prst="can">
                <a:avLst>
                  <a:gd name="adj" fmla="val 33333"/>
                </a:avLst>
              </a:prstGeom>
              <a:solidFill>
                <a:schemeClr val="bg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3406" name="Line 75"/>
            <p:cNvSpPr>
              <a:spLocks noChangeAspect="1" noChangeShapeType="1"/>
            </p:cNvSpPr>
            <p:nvPr/>
          </p:nvSpPr>
          <p:spPr bwMode="auto">
            <a:xfrm flipV="1">
              <a:off x="3423" y="1811"/>
              <a:ext cx="0" cy="64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352" name="AutoShape 76"/>
          <p:cNvSpPr>
            <a:spLocks noChangeAspect="1" noChangeArrowheads="1"/>
          </p:cNvSpPr>
          <p:nvPr/>
        </p:nvSpPr>
        <p:spPr bwMode="auto">
          <a:xfrm rot="5400000" flipH="1">
            <a:off x="4571499" y="4373557"/>
            <a:ext cx="52387" cy="260350"/>
          </a:xfrm>
          <a:prstGeom prst="can">
            <a:avLst>
              <a:gd name="adj" fmla="val 7846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3" name="Oval 77"/>
          <p:cNvSpPr>
            <a:spLocks noChangeAspect="1" noChangeArrowheads="1"/>
          </p:cNvSpPr>
          <p:nvPr/>
        </p:nvSpPr>
        <p:spPr bwMode="auto">
          <a:xfrm>
            <a:off x="4714374" y="4425944"/>
            <a:ext cx="168275" cy="157162"/>
          </a:xfrm>
          <a:prstGeom prst="ellipse">
            <a:avLst/>
          </a:prstGeom>
          <a:solidFill>
            <a:srgbClr val="DDDDD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433386" y="1917508"/>
            <a:ext cx="514350" cy="966975"/>
            <a:chOff x="4433386" y="1917508"/>
            <a:chExt cx="514350" cy="966975"/>
          </a:xfrm>
        </p:grpSpPr>
        <p:sp>
          <p:nvSpPr>
            <p:cNvPr id="13401" name="AutoShape 79"/>
            <p:cNvSpPr>
              <a:spLocks noChangeAspect="1" noChangeArrowheads="1"/>
            </p:cNvSpPr>
            <p:nvPr/>
          </p:nvSpPr>
          <p:spPr bwMode="auto">
            <a:xfrm>
              <a:off x="4433386" y="2098031"/>
              <a:ext cx="514350" cy="786452"/>
            </a:xfrm>
            <a:prstGeom prst="can">
              <a:avLst>
                <a:gd name="adj" fmla="val 38194"/>
              </a:avLst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402" name="Group 80"/>
            <p:cNvGrpSpPr>
              <a:grpSpLocks noChangeAspect="1"/>
            </p:cNvGrpSpPr>
            <p:nvPr/>
          </p:nvGrpSpPr>
          <p:grpSpPr bwMode="auto">
            <a:xfrm>
              <a:off x="4573880" y="1917508"/>
              <a:ext cx="240506" cy="552900"/>
              <a:chOff x="2329" y="789"/>
              <a:chExt cx="101" cy="232"/>
            </a:xfrm>
          </p:grpSpPr>
          <p:sp>
            <p:nvSpPr>
              <p:cNvPr id="13403" name="Freeform 81"/>
              <p:cNvSpPr>
                <a:spLocks noChangeAspect="1"/>
              </p:cNvSpPr>
              <p:nvPr/>
            </p:nvSpPr>
            <p:spPr bwMode="auto">
              <a:xfrm>
                <a:off x="2343" y="789"/>
                <a:ext cx="87" cy="217"/>
              </a:xfrm>
              <a:custGeom>
                <a:avLst/>
                <a:gdLst>
                  <a:gd name="T0" fmla="*/ 0 w 87"/>
                  <a:gd name="T1" fmla="*/ 217 h 217"/>
                  <a:gd name="T2" fmla="*/ 8 w 87"/>
                  <a:gd name="T3" fmla="*/ 48 h 217"/>
                  <a:gd name="T4" fmla="*/ 50 w 87"/>
                  <a:gd name="T5" fmla="*/ 2 h 217"/>
                  <a:gd name="T6" fmla="*/ 81 w 87"/>
                  <a:gd name="T7" fmla="*/ 38 h 217"/>
                  <a:gd name="T8" fmla="*/ 86 w 87"/>
                  <a:gd name="T9" fmla="*/ 84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17"/>
                  <a:gd name="T17" fmla="*/ 87 w 87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17">
                    <a:moveTo>
                      <a:pt x="0" y="217"/>
                    </a:moveTo>
                    <a:cubicBezTo>
                      <a:pt x="1" y="189"/>
                      <a:pt x="0" y="84"/>
                      <a:pt x="8" y="48"/>
                    </a:cubicBezTo>
                    <a:cubicBezTo>
                      <a:pt x="16" y="12"/>
                      <a:pt x="38" y="4"/>
                      <a:pt x="50" y="2"/>
                    </a:cubicBezTo>
                    <a:cubicBezTo>
                      <a:pt x="62" y="0"/>
                      <a:pt x="75" y="24"/>
                      <a:pt x="81" y="38"/>
                    </a:cubicBezTo>
                    <a:cubicBezTo>
                      <a:pt x="87" y="52"/>
                      <a:pt x="85" y="75"/>
                      <a:pt x="86" y="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04" name="Oval 82"/>
              <p:cNvSpPr>
                <a:spLocks noChangeAspect="1" noChangeArrowheads="1"/>
              </p:cNvSpPr>
              <p:nvPr/>
            </p:nvSpPr>
            <p:spPr bwMode="auto">
              <a:xfrm>
                <a:off x="2329" y="991"/>
                <a:ext cx="30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3355" name="AutoShape 83"/>
          <p:cNvSpPr>
            <a:spLocks noChangeAspect="1" noChangeArrowheads="1"/>
          </p:cNvSpPr>
          <p:nvPr/>
        </p:nvSpPr>
        <p:spPr bwMode="auto">
          <a:xfrm rot="10800000" flipH="1" flipV="1">
            <a:off x="4366711" y="2093909"/>
            <a:ext cx="39688" cy="2317748"/>
          </a:xfrm>
          <a:prstGeom prst="can">
            <a:avLst>
              <a:gd name="adj" fmla="val 92196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6" name="AutoShape 84"/>
          <p:cNvSpPr>
            <a:spLocks noChangeAspect="1" noChangeArrowheads="1"/>
          </p:cNvSpPr>
          <p:nvPr/>
        </p:nvSpPr>
        <p:spPr bwMode="auto">
          <a:xfrm rot="10800000" flipH="1">
            <a:off x="4468311" y="2114546"/>
            <a:ext cx="41275" cy="138112"/>
          </a:xfrm>
          <a:prstGeom prst="can">
            <a:avLst>
              <a:gd name="adj" fmla="val 5283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7" name="AutoShape 85"/>
          <p:cNvSpPr>
            <a:spLocks noChangeAspect="1" noChangeArrowheads="1"/>
          </p:cNvSpPr>
          <p:nvPr/>
        </p:nvSpPr>
        <p:spPr bwMode="auto">
          <a:xfrm>
            <a:off x="4366711" y="2051046"/>
            <a:ext cx="139700" cy="133350"/>
          </a:xfrm>
          <a:custGeom>
            <a:avLst/>
            <a:gdLst>
              <a:gd name="T0" fmla="*/ 44 w 21600"/>
              <a:gd name="T1" fmla="*/ 0 h 21600"/>
              <a:gd name="T2" fmla="*/ 11 w 21600"/>
              <a:gd name="T3" fmla="*/ 42 h 21600"/>
              <a:gd name="T4" fmla="*/ 44 w 21600"/>
              <a:gd name="T5" fmla="*/ 21 h 21600"/>
              <a:gd name="T6" fmla="*/ 77 w 21600"/>
              <a:gd name="T7" fmla="*/ 4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D2A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58" name="Text Box 86"/>
          <p:cNvSpPr txBox="1">
            <a:spLocks noChangeAspect="1" noChangeArrowheads="1"/>
          </p:cNvSpPr>
          <p:nvPr/>
        </p:nvSpPr>
        <p:spPr bwMode="auto">
          <a:xfrm>
            <a:off x="7419474" y="4489444"/>
            <a:ext cx="80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tx1"/>
                </a:solidFill>
              </a:rPr>
              <a:t>WATER</a:t>
            </a:r>
          </a:p>
          <a:p>
            <a:pPr algn="ctr" eaLnBrk="1" hangingPunct="1"/>
            <a:r>
              <a:rPr lang="en-US" sz="1200" dirty="0">
                <a:solidFill>
                  <a:schemeClr val="tx1"/>
                </a:solidFill>
              </a:rPr>
              <a:t>HEATER</a:t>
            </a:r>
          </a:p>
        </p:txBody>
      </p:sp>
      <p:sp>
        <p:nvSpPr>
          <p:cNvPr id="13359" name="Text Box 87"/>
          <p:cNvSpPr txBox="1">
            <a:spLocks noChangeAspect="1" noChangeArrowheads="1"/>
          </p:cNvSpPr>
          <p:nvPr/>
        </p:nvSpPr>
        <p:spPr bwMode="auto">
          <a:xfrm>
            <a:off x="6251074" y="5429244"/>
            <a:ext cx="511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COLD</a:t>
            </a:r>
          </a:p>
        </p:txBody>
      </p:sp>
      <p:sp>
        <p:nvSpPr>
          <p:cNvPr id="13360" name="Text Box 88"/>
          <p:cNvSpPr txBox="1">
            <a:spLocks noChangeAspect="1" noChangeArrowheads="1"/>
          </p:cNvSpPr>
          <p:nvPr/>
        </p:nvSpPr>
        <p:spPr bwMode="auto">
          <a:xfrm>
            <a:off x="6747961" y="5429244"/>
            <a:ext cx="4286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HOT</a:t>
            </a:r>
          </a:p>
        </p:txBody>
      </p:sp>
      <p:sp>
        <p:nvSpPr>
          <p:cNvPr id="13361" name="Text Box 89"/>
          <p:cNvSpPr txBox="1">
            <a:spLocks noChangeAspect="1" noChangeArrowheads="1"/>
          </p:cNvSpPr>
          <p:nvPr/>
        </p:nvSpPr>
        <p:spPr bwMode="auto">
          <a:xfrm>
            <a:off x="6452686" y="3594095"/>
            <a:ext cx="1312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IN-LINE FILTER</a:t>
            </a:r>
          </a:p>
        </p:txBody>
      </p:sp>
      <p:sp>
        <p:nvSpPr>
          <p:cNvPr id="13362" name="Text Box 90"/>
          <p:cNvSpPr txBox="1">
            <a:spLocks noChangeAspect="1" noChangeArrowheads="1"/>
          </p:cNvSpPr>
          <p:nvPr/>
        </p:nvSpPr>
        <p:spPr bwMode="auto">
          <a:xfrm>
            <a:off x="5547811" y="2936871"/>
            <a:ext cx="138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ACCUMULATOR</a:t>
            </a:r>
          </a:p>
        </p:txBody>
      </p:sp>
      <p:sp>
        <p:nvSpPr>
          <p:cNvPr id="13363" name="Text Box 91"/>
          <p:cNvSpPr txBox="1">
            <a:spLocks noChangeAspect="1" noChangeArrowheads="1"/>
          </p:cNvSpPr>
          <p:nvPr/>
        </p:nvSpPr>
        <p:spPr bwMode="auto">
          <a:xfrm>
            <a:off x="2112461" y="4017957"/>
            <a:ext cx="1379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chemeClr val="tx1"/>
                </a:solidFill>
              </a:rPr>
              <a:t>WATER TANK</a:t>
            </a:r>
          </a:p>
        </p:txBody>
      </p:sp>
      <p:sp>
        <p:nvSpPr>
          <p:cNvPr id="13364" name="Line 92"/>
          <p:cNvSpPr>
            <a:spLocks noChangeAspect="1" noChangeShapeType="1"/>
          </p:cNvSpPr>
          <p:nvPr/>
        </p:nvSpPr>
        <p:spPr bwMode="auto">
          <a:xfrm flipH="1">
            <a:off x="6338386" y="3806820"/>
            <a:ext cx="207963" cy="550862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5" name="Line 93"/>
          <p:cNvSpPr>
            <a:spLocks noChangeAspect="1" noChangeShapeType="1"/>
          </p:cNvSpPr>
          <p:nvPr/>
        </p:nvSpPr>
        <p:spPr bwMode="auto">
          <a:xfrm flipH="1">
            <a:off x="5352549" y="3155945"/>
            <a:ext cx="300038" cy="773112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6" name="Line 94"/>
          <p:cNvSpPr>
            <a:spLocks noChangeAspect="1" noChangeShapeType="1"/>
          </p:cNvSpPr>
          <p:nvPr/>
        </p:nvSpPr>
        <p:spPr bwMode="auto">
          <a:xfrm flipH="1">
            <a:off x="4895349" y="2798758"/>
            <a:ext cx="571500" cy="1501774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67" name="AutoShape 96"/>
          <p:cNvSpPr>
            <a:spLocks noChangeAspect="1" noChangeArrowheads="1"/>
          </p:cNvSpPr>
          <p:nvPr/>
        </p:nvSpPr>
        <p:spPr bwMode="auto">
          <a:xfrm rot="16200000">
            <a:off x="1698124" y="2527295"/>
            <a:ext cx="44450" cy="1158875"/>
          </a:xfrm>
          <a:prstGeom prst="can">
            <a:avLst>
              <a:gd name="adj" fmla="val 41159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68" name="AutoShape 97"/>
          <p:cNvSpPr>
            <a:spLocks noChangeAspect="1" noChangeArrowheads="1"/>
          </p:cNvSpPr>
          <p:nvPr/>
        </p:nvSpPr>
        <p:spPr bwMode="auto">
          <a:xfrm rot="2687496">
            <a:off x="2250574" y="3076571"/>
            <a:ext cx="90488" cy="103187"/>
          </a:xfrm>
          <a:custGeom>
            <a:avLst/>
            <a:gdLst>
              <a:gd name="T0" fmla="*/ 29 w 21600"/>
              <a:gd name="T1" fmla="*/ 0 h 21600"/>
              <a:gd name="T2" fmla="*/ 16 w 21600"/>
              <a:gd name="T3" fmla="*/ 21 h 21600"/>
              <a:gd name="T4" fmla="*/ 29 w 21600"/>
              <a:gd name="T5" fmla="*/ 28 h 21600"/>
              <a:gd name="T6" fmla="*/ 41 w 21600"/>
              <a:gd name="T7" fmla="*/ 2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137 w 21600"/>
              <a:gd name="T13" fmla="*/ 0 h 21600"/>
              <a:gd name="T14" fmla="*/ 20463 w 21600"/>
              <a:gd name="T15" fmla="*/ 99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530" y="9809"/>
                </a:moveTo>
                <a:cubicBezTo>
                  <a:pt x="9835" y="9418"/>
                  <a:pt x="10304" y="9189"/>
                  <a:pt x="10800" y="9190"/>
                </a:cubicBezTo>
                <a:cubicBezTo>
                  <a:pt x="11295" y="9190"/>
                  <a:pt x="11764" y="9418"/>
                  <a:pt x="12069" y="9809"/>
                </a:cubicBezTo>
                <a:lnTo>
                  <a:pt x="19314" y="4155"/>
                </a:lnTo>
                <a:cubicBezTo>
                  <a:pt x="17267" y="1533"/>
                  <a:pt x="14126" y="-1"/>
                  <a:pt x="10799" y="0"/>
                </a:cubicBezTo>
                <a:cubicBezTo>
                  <a:pt x="7473" y="0"/>
                  <a:pt x="4332" y="1533"/>
                  <a:pt x="2285" y="4155"/>
                </a:cubicBezTo>
                <a:close/>
              </a:path>
            </a:pathLst>
          </a:custGeom>
          <a:solidFill>
            <a:srgbClr val="D2A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69" name="Freeform 98"/>
          <p:cNvSpPr>
            <a:spLocks noChangeAspect="1"/>
          </p:cNvSpPr>
          <p:nvPr/>
        </p:nvSpPr>
        <p:spPr bwMode="auto">
          <a:xfrm>
            <a:off x="915486" y="2303459"/>
            <a:ext cx="168275" cy="166687"/>
          </a:xfrm>
          <a:custGeom>
            <a:avLst/>
            <a:gdLst>
              <a:gd name="T0" fmla="*/ 0 w 45"/>
              <a:gd name="T1" fmla="*/ 0 h 70"/>
              <a:gd name="T2" fmla="*/ 12 w 45"/>
              <a:gd name="T3" fmla="*/ 13 h 70"/>
              <a:gd name="T4" fmla="*/ 12 w 45"/>
              <a:gd name="T5" fmla="*/ 43 h 70"/>
              <a:gd name="T6" fmla="*/ 4 w 45"/>
              <a:gd name="T7" fmla="*/ 55 h 70"/>
              <a:gd name="T8" fmla="*/ 19 w 45"/>
              <a:gd name="T9" fmla="*/ 69 h 70"/>
              <a:gd name="T10" fmla="*/ 36 w 45"/>
              <a:gd name="T11" fmla="*/ 58 h 70"/>
              <a:gd name="T12" fmla="*/ 28 w 45"/>
              <a:gd name="T13" fmla="*/ 42 h 70"/>
              <a:gd name="T14" fmla="*/ 28 w 45"/>
              <a:gd name="T15" fmla="*/ 9 h 70"/>
              <a:gd name="T16" fmla="*/ 45 w 45"/>
              <a:gd name="T17" fmla="*/ 4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"/>
              <a:gd name="T28" fmla="*/ 0 h 70"/>
              <a:gd name="T29" fmla="*/ 45 w 45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" h="70">
                <a:moveTo>
                  <a:pt x="0" y="0"/>
                </a:moveTo>
                <a:cubicBezTo>
                  <a:pt x="5" y="3"/>
                  <a:pt x="10" y="6"/>
                  <a:pt x="12" y="13"/>
                </a:cubicBezTo>
                <a:cubicBezTo>
                  <a:pt x="14" y="20"/>
                  <a:pt x="13" y="36"/>
                  <a:pt x="12" y="43"/>
                </a:cubicBezTo>
                <a:cubicBezTo>
                  <a:pt x="11" y="50"/>
                  <a:pt x="3" y="51"/>
                  <a:pt x="4" y="55"/>
                </a:cubicBezTo>
                <a:cubicBezTo>
                  <a:pt x="5" y="59"/>
                  <a:pt x="14" y="68"/>
                  <a:pt x="19" y="69"/>
                </a:cubicBezTo>
                <a:cubicBezTo>
                  <a:pt x="24" y="70"/>
                  <a:pt x="35" y="62"/>
                  <a:pt x="36" y="58"/>
                </a:cubicBezTo>
                <a:cubicBezTo>
                  <a:pt x="37" y="54"/>
                  <a:pt x="29" y="50"/>
                  <a:pt x="28" y="42"/>
                </a:cubicBezTo>
                <a:cubicBezTo>
                  <a:pt x="27" y="34"/>
                  <a:pt x="25" y="15"/>
                  <a:pt x="28" y="9"/>
                </a:cubicBezTo>
                <a:cubicBezTo>
                  <a:pt x="31" y="3"/>
                  <a:pt x="43" y="5"/>
                  <a:pt x="45" y="4"/>
                </a:cubicBez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70" name="AutoShape 99"/>
          <p:cNvSpPr>
            <a:spLocks noChangeAspect="1" noChangeArrowheads="1"/>
          </p:cNvSpPr>
          <p:nvPr/>
        </p:nvSpPr>
        <p:spPr bwMode="auto">
          <a:xfrm rot="16557824">
            <a:off x="815474" y="2222496"/>
            <a:ext cx="163512" cy="69850"/>
          </a:xfrm>
          <a:prstGeom prst="can">
            <a:avLst>
              <a:gd name="adj" fmla="val 48509"/>
            </a:avLst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71" name="Text Box 100"/>
          <p:cNvSpPr txBox="1">
            <a:spLocks noChangeAspect="1" noChangeArrowheads="1"/>
          </p:cNvSpPr>
          <p:nvPr/>
        </p:nvSpPr>
        <p:spPr bwMode="auto">
          <a:xfrm>
            <a:off x="437649" y="1673222"/>
            <a:ext cx="1185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FILLER TUBE</a:t>
            </a:r>
          </a:p>
        </p:txBody>
      </p:sp>
      <p:sp>
        <p:nvSpPr>
          <p:cNvPr id="13372" name="Text Box 101"/>
          <p:cNvSpPr txBox="1">
            <a:spLocks noChangeAspect="1" noChangeArrowheads="1"/>
          </p:cNvSpPr>
          <p:nvPr/>
        </p:nvSpPr>
        <p:spPr bwMode="auto">
          <a:xfrm>
            <a:off x="359861" y="3375020"/>
            <a:ext cx="1052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TANK VENT</a:t>
            </a:r>
          </a:p>
        </p:txBody>
      </p:sp>
      <p:sp>
        <p:nvSpPr>
          <p:cNvPr id="13373" name="Text Box 102"/>
          <p:cNvSpPr txBox="1">
            <a:spLocks noChangeAspect="1" noChangeArrowheads="1"/>
          </p:cNvSpPr>
          <p:nvPr/>
        </p:nvSpPr>
        <p:spPr bwMode="auto">
          <a:xfrm>
            <a:off x="5357311" y="2593971"/>
            <a:ext cx="121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PUMP</a:t>
            </a:r>
          </a:p>
        </p:txBody>
      </p:sp>
      <p:sp>
        <p:nvSpPr>
          <p:cNvPr id="13374" name="Text Box 103"/>
          <p:cNvSpPr txBox="1">
            <a:spLocks noChangeAspect="1" noChangeArrowheads="1"/>
          </p:cNvSpPr>
          <p:nvPr/>
        </p:nvSpPr>
        <p:spPr bwMode="auto">
          <a:xfrm>
            <a:off x="2822074" y="2371721"/>
            <a:ext cx="804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TANK</a:t>
            </a:r>
          </a:p>
          <a:p>
            <a:pPr algn="ctr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BYPASS</a:t>
            </a:r>
          </a:p>
          <a:p>
            <a:pPr algn="ctr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</a:t>
            </a:r>
          </a:p>
        </p:txBody>
      </p:sp>
      <p:sp>
        <p:nvSpPr>
          <p:cNvPr id="13375" name="Line 104"/>
          <p:cNvSpPr>
            <a:spLocks noChangeAspect="1" noChangeShapeType="1"/>
          </p:cNvSpPr>
          <p:nvPr/>
        </p:nvSpPr>
        <p:spPr bwMode="auto">
          <a:xfrm>
            <a:off x="3579311" y="2698746"/>
            <a:ext cx="715963" cy="371475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76" name="Line 106"/>
          <p:cNvSpPr>
            <a:spLocks noChangeAspect="1" noChangeShapeType="1"/>
          </p:cNvSpPr>
          <p:nvPr/>
        </p:nvSpPr>
        <p:spPr bwMode="auto">
          <a:xfrm flipV="1">
            <a:off x="4184149" y="4629144"/>
            <a:ext cx="130175" cy="271462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3378" name="Group 114"/>
          <p:cNvGrpSpPr>
            <a:grpSpLocks noChangeAspect="1"/>
          </p:cNvGrpSpPr>
          <p:nvPr/>
        </p:nvGrpSpPr>
        <p:grpSpPr bwMode="auto">
          <a:xfrm>
            <a:off x="5449386" y="4435469"/>
            <a:ext cx="358775" cy="150812"/>
            <a:chOff x="3318" y="1633"/>
            <a:chExt cx="150" cy="63"/>
          </a:xfrm>
        </p:grpSpPr>
        <p:sp>
          <p:nvSpPr>
            <p:cNvPr id="13398" name="AutoShape 115"/>
            <p:cNvSpPr>
              <a:spLocks noChangeAspect="1" noChangeArrowheads="1"/>
            </p:cNvSpPr>
            <p:nvPr/>
          </p:nvSpPr>
          <p:spPr bwMode="auto">
            <a:xfrm rot="5400000">
              <a:off x="3321" y="1647"/>
              <a:ext cx="29" cy="35"/>
            </a:xfrm>
            <a:prstGeom prst="can">
              <a:avLst>
                <a:gd name="adj" fmla="val 30172"/>
              </a:avLst>
            </a:prstGeom>
            <a:solidFill>
              <a:schemeClr val="bg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99" name="AutoShape 116"/>
            <p:cNvSpPr>
              <a:spLocks noChangeAspect="1" noChangeArrowheads="1"/>
            </p:cNvSpPr>
            <p:nvPr/>
          </p:nvSpPr>
          <p:spPr bwMode="auto">
            <a:xfrm rot="5400000">
              <a:off x="3365" y="1608"/>
              <a:ext cx="63" cy="114"/>
            </a:xfrm>
            <a:prstGeom prst="can">
              <a:avLst>
                <a:gd name="adj" fmla="val 45238"/>
              </a:avLst>
            </a:prstGeom>
            <a:solidFill>
              <a:srgbClr val="DDDDDD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00" name="AutoShape 117"/>
            <p:cNvSpPr>
              <a:spLocks noChangeAspect="1" noChangeArrowheads="1"/>
            </p:cNvSpPr>
            <p:nvPr/>
          </p:nvSpPr>
          <p:spPr bwMode="auto">
            <a:xfrm rot="5400000" flipH="1">
              <a:off x="3436" y="1647"/>
              <a:ext cx="29" cy="35"/>
            </a:xfrm>
            <a:prstGeom prst="can">
              <a:avLst>
                <a:gd name="adj" fmla="val 30172"/>
              </a:avLst>
            </a:prstGeom>
            <a:solidFill>
              <a:schemeClr val="bg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383" name="AutoShape 127"/>
          <p:cNvSpPr>
            <a:spLocks noChangeAspect="1" noChangeArrowheads="1"/>
          </p:cNvSpPr>
          <p:nvPr/>
        </p:nvSpPr>
        <p:spPr bwMode="auto">
          <a:xfrm rot="10800000" flipH="1">
            <a:off x="5860549" y="4587869"/>
            <a:ext cx="49213" cy="822324"/>
          </a:xfrm>
          <a:prstGeom prst="can">
            <a:avLst>
              <a:gd name="adj" fmla="val 26380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84" name="AutoShape 128"/>
          <p:cNvSpPr>
            <a:spLocks noChangeAspect="1" noChangeArrowheads="1"/>
          </p:cNvSpPr>
          <p:nvPr/>
        </p:nvSpPr>
        <p:spPr bwMode="auto">
          <a:xfrm rot="18912504" flipV="1">
            <a:off x="5800224" y="5329231"/>
            <a:ext cx="109538" cy="123825"/>
          </a:xfrm>
          <a:custGeom>
            <a:avLst/>
            <a:gdLst>
              <a:gd name="T0" fmla="*/ 35 w 21600"/>
              <a:gd name="T1" fmla="*/ 0 h 21600"/>
              <a:gd name="T2" fmla="*/ 19 w 21600"/>
              <a:gd name="T3" fmla="*/ 25 h 21600"/>
              <a:gd name="T4" fmla="*/ 35 w 21600"/>
              <a:gd name="T5" fmla="*/ 33 h 21600"/>
              <a:gd name="T6" fmla="*/ 50 w 21600"/>
              <a:gd name="T7" fmla="*/ 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9 w 21600"/>
              <a:gd name="T13" fmla="*/ 0 h 21600"/>
              <a:gd name="T14" fmla="*/ 20661 w 21600"/>
              <a:gd name="T15" fmla="*/ 10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530" y="9809"/>
                </a:moveTo>
                <a:cubicBezTo>
                  <a:pt x="9835" y="9418"/>
                  <a:pt x="10304" y="9189"/>
                  <a:pt x="10800" y="9190"/>
                </a:cubicBezTo>
                <a:cubicBezTo>
                  <a:pt x="11295" y="9190"/>
                  <a:pt x="11764" y="9418"/>
                  <a:pt x="12069" y="9809"/>
                </a:cubicBezTo>
                <a:lnTo>
                  <a:pt x="19314" y="4155"/>
                </a:lnTo>
                <a:cubicBezTo>
                  <a:pt x="17267" y="1533"/>
                  <a:pt x="14126" y="-1"/>
                  <a:pt x="10799" y="0"/>
                </a:cubicBezTo>
                <a:cubicBezTo>
                  <a:pt x="7473" y="0"/>
                  <a:pt x="4332" y="1533"/>
                  <a:pt x="2285" y="4155"/>
                </a:cubicBezTo>
                <a:close/>
              </a:path>
            </a:pathLst>
          </a:custGeom>
          <a:solidFill>
            <a:srgbClr val="D2A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85" name="Rectangle 129" descr="Wide upward diagonal"/>
          <p:cNvSpPr>
            <a:spLocks noChangeAspect="1" noChangeArrowheads="1"/>
          </p:cNvSpPr>
          <p:nvPr/>
        </p:nvSpPr>
        <p:spPr bwMode="auto">
          <a:xfrm>
            <a:off x="2280736" y="5176831"/>
            <a:ext cx="65088" cy="5080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DDDDDD"/>
            </a:bgClr>
          </a:patt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87" name="Line 131"/>
          <p:cNvSpPr>
            <a:spLocks noChangeAspect="1" noChangeShapeType="1"/>
          </p:cNvSpPr>
          <p:nvPr/>
        </p:nvSpPr>
        <p:spPr bwMode="auto">
          <a:xfrm rot="16200000">
            <a:off x="2285499" y="5424481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88" name="Line 132"/>
          <p:cNvSpPr>
            <a:spLocks noChangeAspect="1" noChangeShapeType="1"/>
          </p:cNvSpPr>
          <p:nvPr/>
        </p:nvSpPr>
        <p:spPr bwMode="auto">
          <a:xfrm rot="16200000">
            <a:off x="2217236" y="5424481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89" name="Text Box 133"/>
          <p:cNvSpPr txBox="1">
            <a:spLocks noChangeAspect="1" noChangeArrowheads="1"/>
          </p:cNvSpPr>
          <p:nvPr/>
        </p:nvSpPr>
        <p:spPr bwMode="auto">
          <a:xfrm>
            <a:off x="909136" y="5861043"/>
            <a:ext cx="2395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SHORE WATER CONNECTION</a:t>
            </a:r>
          </a:p>
        </p:txBody>
      </p:sp>
      <p:sp>
        <p:nvSpPr>
          <p:cNvPr id="13390" name="Line 134"/>
          <p:cNvSpPr>
            <a:spLocks noChangeAspect="1" noChangeShapeType="1"/>
          </p:cNvSpPr>
          <p:nvPr/>
        </p:nvSpPr>
        <p:spPr bwMode="auto">
          <a:xfrm flipV="1">
            <a:off x="1710824" y="5486394"/>
            <a:ext cx="330200" cy="40005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91" name="Text Box 135"/>
          <p:cNvSpPr txBox="1">
            <a:spLocks noChangeAspect="1" noChangeArrowheads="1"/>
          </p:cNvSpPr>
          <p:nvPr/>
        </p:nvSpPr>
        <p:spPr bwMode="auto">
          <a:xfrm>
            <a:off x="5955799" y="3236908"/>
            <a:ext cx="1365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VALVES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92" name="Line 136"/>
          <p:cNvSpPr>
            <a:spLocks noChangeAspect="1" noChangeShapeType="1"/>
          </p:cNvSpPr>
          <p:nvPr/>
        </p:nvSpPr>
        <p:spPr bwMode="auto">
          <a:xfrm flipH="1">
            <a:off x="5644649" y="3435345"/>
            <a:ext cx="415925" cy="942974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" name="Text Box 89"/>
          <p:cNvSpPr txBox="1">
            <a:spLocks noChangeAspect="1" noChangeArrowheads="1"/>
          </p:cNvSpPr>
          <p:nvPr/>
        </p:nvSpPr>
        <p:spPr bwMode="auto">
          <a:xfrm>
            <a:off x="7185151" y="5399079"/>
            <a:ext cx="1290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TANK BYPASS</a:t>
            </a:r>
          </a:p>
          <a:p>
            <a:pPr algn="ctr"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VALVE / DRAIN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6" name="Line 134"/>
          <p:cNvSpPr>
            <a:spLocks noChangeAspect="1" noChangeShapeType="1"/>
          </p:cNvSpPr>
          <p:nvPr/>
        </p:nvSpPr>
        <p:spPr bwMode="auto">
          <a:xfrm flipV="1">
            <a:off x="909136" y="3151039"/>
            <a:ext cx="196424" cy="237975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7" name="Line 134"/>
          <p:cNvSpPr>
            <a:spLocks noChangeAspect="1" noChangeShapeType="1"/>
          </p:cNvSpPr>
          <p:nvPr/>
        </p:nvSpPr>
        <p:spPr bwMode="auto">
          <a:xfrm>
            <a:off x="1026876" y="1909763"/>
            <a:ext cx="0" cy="235786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9" name="Text Box 102"/>
          <p:cNvSpPr txBox="1">
            <a:spLocks noChangeAspect="1" noChangeArrowheads="1"/>
          </p:cNvSpPr>
          <p:nvPr/>
        </p:nvSpPr>
        <p:spPr bwMode="auto">
          <a:xfrm>
            <a:off x="3547645" y="4905286"/>
            <a:ext cx="1263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TANK BYPASS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" name="Line 106"/>
          <p:cNvSpPr>
            <a:spLocks noChangeAspect="1" noChangeShapeType="1"/>
          </p:cNvSpPr>
          <p:nvPr/>
        </p:nvSpPr>
        <p:spPr bwMode="auto">
          <a:xfrm flipH="1" flipV="1">
            <a:off x="7199097" y="5113660"/>
            <a:ext cx="168461" cy="351308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" name="Line 106"/>
          <p:cNvSpPr>
            <a:spLocks noChangeAspect="1" noChangeShapeType="1"/>
          </p:cNvSpPr>
          <p:nvPr/>
        </p:nvSpPr>
        <p:spPr bwMode="auto">
          <a:xfrm flipV="1">
            <a:off x="8251610" y="5056510"/>
            <a:ext cx="168461" cy="351308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Arrow Connector 9"/>
          <p:cNvCxnSpPr>
            <a:stCxn id="13392" idx="0"/>
          </p:cNvCxnSpPr>
          <p:nvPr/>
        </p:nvCxnSpPr>
        <p:spPr bwMode="auto">
          <a:xfrm flipH="1">
            <a:off x="5915025" y="3435345"/>
            <a:ext cx="145549" cy="998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Freeform 11"/>
          <p:cNvSpPr/>
          <p:nvPr/>
        </p:nvSpPr>
        <p:spPr>
          <a:xfrm>
            <a:off x="5131594" y="4021931"/>
            <a:ext cx="0" cy="30957"/>
          </a:xfrm>
          <a:custGeom>
            <a:avLst/>
            <a:gdLst>
              <a:gd name="connsiteX0" fmla="*/ 0 w 0"/>
              <a:gd name="connsiteY0" fmla="*/ 0 h 30957"/>
              <a:gd name="connsiteX1" fmla="*/ 0 w 0"/>
              <a:gd name="connsiteY1" fmla="*/ 30957 h 30957"/>
              <a:gd name="connsiteX2" fmla="*/ 0 w 0"/>
              <a:gd name="connsiteY2" fmla="*/ 0 h 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0957">
                <a:moveTo>
                  <a:pt x="0" y="0"/>
                </a:moveTo>
                <a:lnTo>
                  <a:pt x="0" y="30957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29213" y="3988594"/>
            <a:ext cx="252412" cy="92870"/>
          </a:xfrm>
          <a:prstGeom prst="ellipse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4" name="AutoShape 115"/>
          <p:cNvSpPr>
            <a:spLocks noChangeAspect="1" noChangeArrowheads="1"/>
          </p:cNvSpPr>
          <p:nvPr/>
        </p:nvSpPr>
        <p:spPr bwMode="auto">
          <a:xfrm>
            <a:off x="5851239" y="4868480"/>
            <a:ext cx="69421" cy="83714"/>
          </a:xfrm>
          <a:prstGeom prst="can">
            <a:avLst>
              <a:gd name="adj" fmla="val 30172"/>
            </a:avLst>
          </a:prstGeom>
          <a:solidFill>
            <a:schemeClr val="bg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5" name="AutoShape 116"/>
          <p:cNvSpPr>
            <a:spLocks noChangeAspect="1" noChangeArrowheads="1"/>
          </p:cNvSpPr>
          <p:nvPr/>
        </p:nvSpPr>
        <p:spPr bwMode="auto">
          <a:xfrm>
            <a:off x="5811740" y="4628101"/>
            <a:ext cx="150812" cy="272669"/>
          </a:xfrm>
          <a:prstGeom prst="can">
            <a:avLst>
              <a:gd name="adj" fmla="val 45238"/>
            </a:avLst>
          </a:prstGeom>
          <a:solidFill>
            <a:srgbClr val="DDDDDD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6" name="AutoShape 117"/>
          <p:cNvSpPr>
            <a:spLocks noChangeAspect="1" noChangeArrowheads="1"/>
          </p:cNvSpPr>
          <p:nvPr/>
        </p:nvSpPr>
        <p:spPr bwMode="auto">
          <a:xfrm flipH="1">
            <a:off x="5851239" y="4593420"/>
            <a:ext cx="69421" cy="83714"/>
          </a:xfrm>
          <a:prstGeom prst="can">
            <a:avLst>
              <a:gd name="adj" fmla="val 30172"/>
            </a:avLst>
          </a:prstGeom>
          <a:solidFill>
            <a:schemeClr val="bg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97" name="AutoShape 120"/>
          <p:cNvSpPr>
            <a:spLocks noChangeAspect="1" noChangeArrowheads="1"/>
          </p:cNvSpPr>
          <p:nvPr/>
        </p:nvSpPr>
        <p:spPr bwMode="auto">
          <a:xfrm rot="10800000" flipH="1" flipV="1">
            <a:off x="5853139" y="4486267"/>
            <a:ext cx="64029" cy="128594"/>
          </a:xfrm>
          <a:prstGeom prst="can">
            <a:avLst>
              <a:gd name="adj" fmla="val 33333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96" name="AutoShape 119"/>
          <p:cNvSpPr>
            <a:spLocks noChangeAspect="1" noChangeArrowheads="1"/>
          </p:cNvSpPr>
          <p:nvPr/>
        </p:nvSpPr>
        <p:spPr bwMode="auto">
          <a:xfrm rot="16200000" flipH="1" flipV="1">
            <a:off x="5853008" y="4417610"/>
            <a:ext cx="64294" cy="192088"/>
          </a:xfrm>
          <a:prstGeom prst="can">
            <a:avLst>
              <a:gd name="adj" fmla="val 33319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80" name="AutoShape 121"/>
          <p:cNvSpPr>
            <a:spLocks noChangeAspect="1" noChangeArrowheads="1"/>
          </p:cNvSpPr>
          <p:nvPr/>
        </p:nvSpPr>
        <p:spPr bwMode="auto">
          <a:xfrm rot="5400000" flipH="1">
            <a:off x="6092324" y="4368794"/>
            <a:ext cx="44450" cy="287338"/>
          </a:xfrm>
          <a:prstGeom prst="can">
            <a:avLst>
              <a:gd name="adj" fmla="val 10205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381" name="Group 122"/>
          <p:cNvGrpSpPr>
            <a:grpSpLocks noChangeAspect="1"/>
          </p:cNvGrpSpPr>
          <p:nvPr/>
        </p:nvGrpSpPr>
        <p:grpSpPr bwMode="auto">
          <a:xfrm>
            <a:off x="6100261" y="4443407"/>
            <a:ext cx="269875" cy="311150"/>
            <a:chOff x="3272" y="1640"/>
            <a:chExt cx="113" cy="131"/>
          </a:xfrm>
        </p:grpSpPr>
        <p:sp>
          <p:nvSpPr>
            <p:cNvPr id="13393" name="AutoShape 123"/>
            <p:cNvSpPr>
              <a:spLocks noChangeAspect="1" noChangeArrowheads="1"/>
            </p:cNvSpPr>
            <p:nvPr/>
          </p:nvSpPr>
          <p:spPr bwMode="auto">
            <a:xfrm>
              <a:off x="3274" y="1654"/>
              <a:ext cx="97" cy="117"/>
            </a:xfrm>
            <a:prstGeom prst="roundRect">
              <a:avLst>
                <a:gd name="adj" fmla="val 31731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94" name="AutoShape 124"/>
            <p:cNvSpPr>
              <a:spLocks noChangeAspect="1" noChangeArrowheads="1"/>
            </p:cNvSpPr>
            <p:nvPr/>
          </p:nvSpPr>
          <p:spPr bwMode="auto">
            <a:xfrm>
              <a:off x="3272" y="1640"/>
              <a:ext cx="99" cy="54"/>
            </a:xfrm>
            <a:prstGeom prst="can">
              <a:avLst>
                <a:gd name="adj" fmla="val 31481"/>
              </a:avLst>
            </a:prstGeom>
            <a:solidFill>
              <a:schemeClr val="bg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95" name="AutoShape 125"/>
            <p:cNvSpPr>
              <a:spLocks noChangeAspect="1" noChangeArrowheads="1"/>
            </p:cNvSpPr>
            <p:nvPr/>
          </p:nvSpPr>
          <p:spPr bwMode="auto">
            <a:xfrm rot="5400000" flipH="1">
              <a:off x="3362" y="1661"/>
              <a:ext cx="29" cy="17"/>
            </a:xfrm>
            <a:prstGeom prst="can">
              <a:avLst>
                <a:gd name="adj" fmla="val 26083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382" name="AutoShape 126"/>
          <p:cNvSpPr>
            <a:spLocks noChangeAspect="1" noChangeArrowheads="1"/>
          </p:cNvSpPr>
          <p:nvPr/>
        </p:nvSpPr>
        <p:spPr bwMode="auto">
          <a:xfrm rot="5400000" flipH="1">
            <a:off x="6387599" y="4456107"/>
            <a:ext cx="46037" cy="109538"/>
          </a:xfrm>
          <a:prstGeom prst="can">
            <a:avLst>
              <a:gd name="adj" fmla="val 3756"/>
            </a:avLst>
          </a:prstGeom>
          <a:solidFill>
            <a:srgbClr val="D2A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7" name="Line 94"/>
          <p:cNvSpPr>
            <a:spLocks noChangeAspect="1" noChangeShapeType="1"/>
          </p:cNvSpPr>
          <p:nvPr/>
        </p:nvSpPr>
        <p:spPr bwMode="auto">
          <a:xfrm flipH="1">
            <a:off x="4908048" y="1673222"/>
            <a:ext cx="143781" cy="377824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Oval 134"/>
          <p:cNvSpPr/>
          <p:nvPr/>
        </p:nvSpPr>
        <p:spPr bwMode="auto">
          <a:xfrm>
            <a:off x="4095749" y="4210050"/>
            <a:ext cx="574221" cy="60143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6900862" y="4233863"/>
            <a:ext cx="574221" cy="9715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9451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Winterize?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5172" y="1350677"/>
            <a:ext cx="4612785" cy="502599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Your boat is a significant investment that needs to be protected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Prevention is </a:t>
            </a:r>
            <a:r>
              <a:rPr lang="en-US" u="sng" dirty="0" smtClean="0"/>
              <a:t>always</a:t>
            </a:r>
            <a:r>
              <a:rPr lang="en-US" dirty="0" smtClean="0"/>
              <a:t> cheaper than repair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Virginia winters are capable of below zero temperatures for more than 72 hours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States with the most winter-caused losses</a:t>
            </a:r>
          </a:p>
          <a:p>
            <a:pPr marL="62865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California</a:t>
            </a:r>
            <a:r>
              <a:rPr lang="en-US" dirty="0"/>
              <a:t>, </a:t>
            </a:r>
            <a:endParaRPr lang="en-US" dirty="0" smtClean="0"/>
          </a:p>
          <a:p>
            <a:pPr marL="62865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Florida</a:t>
            </a:r>
            <a:r>
              <a:rPr lang="en-US" dirty="0"/>
              <a:t>, </a:t>
            </a:r>
            <a:endParaRPr lang="en-US" dirty="0" smtClean="0"/>
          </a:p>
          <a:p>
            <a:pPr marL="62865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Texas</a:t>
            </a:r>
            <a:r>
              <a:rPr lang="en-US" dirty="0"/>
              <a:t>, </a:t>
            </a:r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8746" y="872290"/>
            <a:ext cx="2863675" cy="2147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82" y="3185389"/>
            <a:ext cx="2858392" cy="30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35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30613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0783087E-8A05-4197-80CC-02475D09A092}" type="slidenum">
              <a:rPr lang="en-US" sz="1200">
                <a:solidFill>
                  <a:srgbClr val="CCECFF"/>
                </a:solidFill>
                <a:latin typeface="Calibri" pitchFamily="34" charset="0"/>
              </a:rPr>
              <a:pPr eaLnBrk="1" hangingPunct="1"/>
              <a:t>20</a:t>
            </a:fld>
            <a:endParaRPr lang="en-US" sz="1200" dirty="0">
              <a:solidFill>
                <a:srgbClr val="CCECFF"/>
              </a:solidFill>
              <a:latin typeface="Calibri" pitchFamily="34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Gray Water System</a:t>
            </a:r>
          </a:p>
        </p:txBody>
      </p:sp>
      <p:sp>
        <p:nvSpPr>
          <p:cNvPr id="2143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8094340" cy="292387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Bleach all drains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Antifreeze all sink/shower drains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Clean sump pumps – add antifreeze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Run antifreeze through anti-siphon loop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Turn sump pumps off at DC breaker panel</a:t>
            </a:r>
          </a:p>
        </p:txBody>
      </p:sp>
      <p:sp>
        <p:nvSpPr>
          <p:cNvPr id="2143247" name="Block Arc 2143246"/>
          <p:cNvSpPr/>
          <p:nvPr/>
        </p:nvSpPr>
        <p:spPr bwMode="auto">
          <a:xfrm>
            <a:off x="3537284" y="5008003"/>
            <a:ext cx="473242" cy="521368"/>
          </a:xfrm>
          <a:prstGeom prst="blockArc">
            <a:avLst>
              <a:gd name="adj1" fmla="val 10800000"/>
              <a:gd name="adj2" fmla="val 0"/>
              <a:gd name="adj3" fmla="val 15943"/>
            </a:avLst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6" name="Block Arc 55"/>
          <p:cNvSpPr/>
          <p:nvPr/>
        </p:nvSpPr>
        <p:spPr bwMode="auto">
          <a:xfrm rot="10800000">
            <a:off x="3934957" y="5355666"/>
            <a:ext cx="473242" cy="521368"/>
          </a:xfrm>
          <a:prstGeom prst="blockArc">
            <a:avLst>
              <a:gd name="adj1" fmla="val 16186531"/>
              <a:gd name="adj2" fmla="val 0"/>
              <a:gd name="adj3" fmla="val 15943"/>
            </a:avLst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7" name="Block Arc 56"/>
          <p:cNvSpPr/>
          <p:nvPr/>
        </p:nvSpPr>
        <p:spPr bwMode="auto">
          <a:xfrm rot="5400000">
            <a:off x="3115802" y="5336365"/>
            <a:ext cx="473242" cy="521368"/>
          </a:xfrm>
          <a:prstGeom prst="blockArc">
            <a:avLst>
              <a:gd name="adj1" fmla="val 16186531"/>
              <a:gd name="adj2" fmla="val 0"/>
              <a:gd name="adj3" fmla="val 15943"/>
            </a:avLst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43248" name="Rectangle 2143247"/>
          <p:cNvSpPr/>
          <p:nvPr/>
        </p:nvSpPr>
        <p:spPr bwMode="auto">
          <a:xfrm>
            <a:off x="3933825" y="5265429"/>
            <a:ext cx="76200" cy="3476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536156" y="5265429"/>
            <a:ext cx="76200" cy="3476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 rot="5400000">
            <a:off x="5186362" y="4784415"/>
            <a:ext cx="76200" cy="21050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 rot="5669707">
            <a:off x="2344580" y="4746342"/>
            <a:ext cx="76200" cy="194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43249" name="Rectangle 2143248"/>
          <p:cNvSpPr/>
          <p:nvPr/>
        </p:nvSpPr>
        <p:spPr bwMode="auto">
          <a:xfrm>
            <a:off x="4148138" y="5803591"/>
            <a:ext cx="45719" cy="666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 rot="5400000">
            <a:off x="3548062" y="5570230"/>
            <a:ext cx="45719" cy="666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328988" y="5758348"/>
            <a:ext cx="45719" cy="666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3550443" y="5243999"/>
            <a:ext cx="45719" cy="666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 rot="5400000">
            <a:off x="3948112" y="5241618"/>
            <a:ext cx="45719" cy="666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 rot="5400000">
            <a:off x="3948112" y="5570230"/>
            <a:ext cx="45719" cy="666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0" name="Rectangle 129" descr="Wide upward diagonal"/>
          <p:cNvSpPr>
            <a:spLocks noChangeAspect="1" noChangeArrowheads="1"/>
          </p:cNvSpPr>
          <p:nvPr/>
        </p:nvSpPr>
        <p:spPr bwMode="auto">
          <a:xfrm rot="21238326">
            <a:off x="1437769" y="5164278"/>
            <a:ext cx="251545" cy="786606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DDDDDD"/>
            </a:bgClr>
          </a:patt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43251" name="Flowchart: Magnetic Disk 2143250"/>
          <p:cNvSpPr/>
          <p:nvPr/>
        </p:nvSpPr>
        <p:spPr bwMode="auto">
          <a:xfrm rot="16200000">
            <a:off x="1373981" y="5620235"/>
            <a:ext cx="92869" cy="45719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2143245" name="Group 2143244"/>
          <p:cNvGrpSpPr/>
          <p:nvPr/>
        </p:nvGrpSpPr>
        <p:grpSpPr>
          <a:xfrm>
            <a:off x="5965370" y="5617030"/>
            <a:ext cx="864687" cy="359228"/>
            <a:chOff x="7182253" y="4954287"/>
            <a:chExt cx="1128272" cy="497768"/>
          </a:xfrm>
        </p:grpSpPr>
        <p:grpSp>
          <p:nvGrpSpPr>
            <p:cNvPr id="2143242" name="Group 2143241"/>
            <p:cNvGrpSpPr/>
            <p:nvPr/>
          </p:nvGrpSpPr>
          <p:grpSpPr>
            <a:xfrm>
              <a:off x="7182253" y="4954287"/>
              <a:ext cx="1128272" cy="497768"/>
              <a:chOff x="7143750" y="4174331"/>
              <a:chExt cx="1106654" cy="419102"/>
            </a:xfrm>
          </p:grpSpPr>
          <p:grpSp>
            <p:nvGrpSpPr>
              <p:cNvPr id="2143238" name="Group 2143237"/>
              <p:cNvGrpSpPr/>
              <p:nvPr/>
            </p:nvGrpSpPr>
            <p:grpSpPr>
              <a:xfrm>
                <a:off x="7143750" y="4174331"/>
                <a:ext cx="1106654" cy="419102"/>
                <a:chOff x="7143750" y="4174331"/>
                <a:chExt cx="1106654" cy="419102"/>
              </a:xfrm>
            </p:grpSpPr>
            <p:sp>
              <p:nvSpPr>
                <p:cNvPr id="2143235" name="Cube 2143234"/>
                <p:cNvSpPr/>
                <p:nvPr/>
              </p:nvSpPr>
              <p:spPr bwMode="auto">
                <a:xfrm>
                  <a:off x="7143750" y="4177842"/>
                  <a:ext cx="1106654" cy="415591"/>
                </a:xfrm>
                <a:prstGeom prst="cube">
                  <a:avLst>
                    <a:gd name="adj" fmla="val 23651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143236" name="Parallelogram 2143235"/>
                <p:cNvSpPr/>
                <p:nvPr/>
              </p:nvSpPr>
              <p:spPr bwMode="auto">
                <a:xfrm>
                  <a:off x="7143758" y="4174331"/>
                  <a:ext cx="1104891" cy="104775"/>
                </a:xfrm>
                <a:prstGeom prst="parallelogram">
                  <a:avLst>
                    <a:gd name="adj" fmla="val 94733"/>
                  </a:avLst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</p:grpSp>
          <p:sp>
            <p:nvSpPr>
              <p:cNvPr id="2143239" name="Rectangle 2143238"/>
              <p:cNvSpPr/>
              <p:nvPr/>
            </p:nvSpPr>
            <p:spPr bwMode="auto">
              <a:xfrm>
                <a:off x="7565231" y="4279106"/>
                <a:ext cx="176213" cy="4571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43240" name="Parallelogram 2143239"/>
              <p:cNvSpPr/>
              <p:nvPr/>
            </p:nvSpPr>
            <p:spPr bwMode="auto">
              <a:xfrm>
                <a:off x="7565231" y="4231006"/>
                <a:ext cx="190500" cy="45719"/>
              </a:xfrm>
              <a:prstGeom prst="parallelogram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143244" name="Oval 2143243"/>
            <p:cNvSpPr/>
            <p:nvPr/>
          </p:nvSpPr>
          <p:spPr bwMode="auto">
            <a:xfrm>
              <a:off x="8238646" y="5029201"/>
              <a:ext cx="45719" cy="16668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6884512" y="5191470"/>
            <a:ext cx="65860" cy="43538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43241" name="Block Arc 2143240"/>
          <p:cNvSpPr/>
          <p:nvPr/>
        </p:nvSpPr>
        <p:spPr bwMode="auto">
          <a:xfrm rot="5400000">
            <a:off x="6626515" y="5480422"/>
            <a:ext cx="363291" cy="304497"/>
          </a:xfrm>
          <a:prstGeom prst="blockArc">
            <a:avLst>
              <a:gd name="adj1" fmla="val 16199989"/>
              <a:gd name="adj2" fmla="val 0"/>
              <a:gd name="adj3" fmla="val 25000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866590" y="5608477"/>
            <a:ext cx="109609" cy="414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 rot="16200000">
            <a:off x="6737903" y="5751979"/>
            <a:ext cx="107473" cy="4230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5" name="Text Box 103"/>
          <p:cNvSpPr txBox="1">
            <a:spLocks noChangeAspect="1" noChangeArrowheads="1"/>
          </p:cNvSpPr>
          <p:nvPr/>
        </p:nvSpPr>
        <p:spPr bwMode="auto">
          <a:xfrm>
            <a:off x="418742" y="5422585"/>
            <a:ext cx="927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SUMP</a:t>
            </a:r>
          </a:p>
          <a:p>
            <a:pPr algn="ctr"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DISCHARGE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76" name="Text Box 103"/>
          <p:cNvSpPr txBox="1">
            <a:spLocks noChangeAspect="1" noChangeArrowheads="1"/>
          </p:cNvSpPr>
          <p:nvPr/>
        </p:nvSpPr>
        <p:spPr bwMode="auto">
          <a:xfrm>
            <a:off x="4226230" y="5158462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ANTI-SIPHON</a:t>
            </a:r>
          </a:p>
          <a:p>
            <a:pPr algn="ctr"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LOOP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77" name="Text Box 103"/>
          <p:cNvSpPr txBox="1">
            <a:spLocks noChangeAspect="1" noChangeArrowheads="1"/>
          </p:cNvSpPr>
          <p:nvPr/>
        </p:nvSpPr>
        <p:spPr bwMode="auto">
          <a:xfrm>
            <a:off x="6937125" y="5812432"/>
            <a:ext cx="100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SUMP PUMP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7324361" y="3294370"/>
            <a:ext cx="1578322" cy="1939544"/>
            <a:chOff x="6943364" y="790652"/>
            <a:chExt cx="1578322" cy="1939544"/>
          </a:xfrm>
        </p:grpSpPr>
        <p:sp>
          <p:nvSpPr>
            <p:cNvPr id="78" name="Text Box 103"/>
            <p:cNvSpPr txBox="1">
              <a:spLocks noChangeAspect="1" noChangeArrowheads="1"/>
            </p:cNvSpPr>
            <p:nvPr/>
          </p:nvSpPr>
          <p:spPr bwMode="auto">
            <a:xfrm>
              <a:off x="7244013" y="1917383"/>
              <a:ext cx="522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SINK</a:t>
              </a:r>
            </a:p>
            <a:p>
              <a:pPr algn="ctr" eaLnBrk="1" hangingPunct="1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TRAP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7894434" y="1748878"/>
              <a:ext cx="503465" cy="693965"/>
            </a:xfrm>
            <a:custGeom>
              <a:avLst/>
              <a:gdLst>
                <a:gd name="connsiteX0" fmla="*/ 29028 w 671286"/>
                <a:gd name="connsiteY0" fmla="*/ 0 h 925286"/>
                <a:gd name="connsiteX1" fmla="*/ 7257 w 671286"/>
                <a:gd name="connsiteY1" fmla="*/ 261257 h 925286"/>
                <a:gd name="connsiteX2" fmla="*/ 72571 w 671286"/>
                <a:gd name="connsiteY2" fmla="*/ 576943 h 925286"/>
                <a:gd name="connsiteX3" fmla="*/ 257628 w 671286"/>
                <a:gd name="connsiteY3" fmla="*/ 816429 h 925286"/>
                <a:gd name="connsiteX4" fmla="*/ 671286 w 671286"/>
                <a:gd name="connsiteY4" fmla="*/ 925286 h 925286"/>
                <a:gd name="connsiteX0" fmla="*/ 30843 w 673101"/>
                <a:gd name="connsiteY0" fmla="*/ 0 h 925286"/>
                <a:gd name="connsiteX1" fmla="*/ 9072 w 673101"/>
                <a:gd name="connsiteY1" fmla="*/ 261257 h 925286"/>
                <a:gd name="connsiteX2" fmla="*/ 41728 w 673101"/>
                <a:gd name="connsiteY2" fmla="*/ 674915 h 925286"/>
                <a:gd name="connsiteX3" fmla="*/ 259443 w 673101"/>
                <a:gd name="connsiteY3" fmla="*/ 816429 h 925286"/>
                <a:gd name="connsiteX4" fmla="*/ 673101 w 673101"/>
                <a:gd name="connsiteY4" fmla="*/ 925286 h 925286"/>
                <a:gd name="connsiteX0" fmla="*/ 18143 w 660401"/>
                <a:gd name="connsiteY0" fmla="*/ 0 h 925286"/>
                <a:gd name="connsiteX1" fmla="*/ 72572 w 660401"/>
                <a:gd name="connsiteY1" fmla="*/ 293914 h 925286"/>
                <a:gd name="connsiteX2" fmla="*/ 29028 w 660401"/>
                <a:gd name="connsiteY2" fmla="*/ 674915 h 925286"/>
                <a:gd name="connsiteX3" fmla="*/ 246743 w 660401"/>
                <a:gd name="connsiteY3" fmla="*/ 816429 h 925286"/>
                <a:gd name="connsiteX4" fmla="*/ 660401 w 660401"/>
                <a:gd name="connsiteY4" fmla="*/ 925286 h 925286"/>
                <a:gd name="connsiteX0" fmla="*/ 30843 w 673101"/>
                <a:gd name="connsiteY0" fmla="*/ 0 h 925286"/>
                <a:gd name="connsiteX1" fmla="*/ 9072 w 673101"/>
                <a:gd name="connsiteY1" fmla="*/ 326571 h 925286"/>
                <a:gd name="connsiteX2" fmla="*/ 41728 w 673101"/>
                <a:gd name="connsiteY2" fmla="*/ 674915 h 925286"/>
                <a:gd name="connsiteX3" fmla="*/ 259443 w 673101"/>
                <a:gd name="connsiteY3" fmla="*/ 816429 h 925286"/>
                <a:gd name="connsiteX4" fmla="*/ 673101 w 673101"/>
                <a:gd name="connsiteY4" fmla="*/ 925286 h 925286"/>
                <a:gd name="connsiteX0" fmla="*/ 45358 w 687616"/>
                <a:gd name="connsiteY0" fmla="*/ 0 h 925286"/>
                <a:gd name="connsiteX1" fmla="*/ 23587 w 687616"/>
                <a:gd name="connsiteY1" fmla="*/ 326571 h 925286"/>
                <a:gd name="connsiteX2" fmla="*/ 56243 w 687616"/>
                <a:gd name="connsiteY2" fmla="*/ 674915 h 925286"/>
                <a:gd name="connsiteX3" fmla="*/ 361044 w 687616"/>
                <a:gd name="connsiteY3" fmla="*/ 870857 h 925286"/>
                <a:gd name="connsiteX4" fmla="*/ 687616 w 687616"/>
                <a:gd name="connsiteY4" fmla="*/ 925286 h 925286"/>
                <a:gd name="connsiteX0" fmla="*/ 29029 w 671287"/>
                <a:gd name="connsiteY0" fmla="*/ 0 h 925286"/>
                <a:gd name="connsiteX1" fmla="*/ 7258 w 671287"/>
                <a:gd name="connsiteY1" fmla="*/ 326571 h 925286"/>
                <a:gd name="connsiteX2" fmla="*/ 39914 w 671287"/>
                <a:gd name="connsiteY2" fmla="*/ 674915 h 925286"/>
                <a:gd name="connsiteX3" fmla="*/ 246744 w 671287"/>
                <a:gd name="connsiteY3" fmla="*/ 881743 h 925286"/>
                <a:gd name="connsiteX4" fmla="*/ 671287 w 671287"/>
                <a:gd name="connsiteY4" fmla="*/ 925286 h 92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287" h="925286">
                  <a:moveTo>
                    <a:pt x="29029" y="0"/>
                  </a:moveTo>
                  <a:cubicBezTo>
                    <a:pt x="14515" y="82550"/>
                    <a:pt x="5444" y="214085"/>
                    <a:pt x="7258" y="326571"/>
                  </a:cubicBezTo>
                  <a:cubicBezTo>
                    <a:pt x="9072" y="439057"/>
                    <a:pt x="0" y="582386"/>
                    <a:pt x="39914" y="674915"/>
                  </a:cubicBezTo>
                  <a:cubicBezTo>
                    <a:pt x="79828" y="767444"/>
                    <a:pt x="141515" y="840014"/>
                    <a:pt x="246744" y="881743"/>
                  </a:cubicBezTo>
                  <a:cubicBezTo>
                    <a:pt x="351973" y="923472"/>
                    <a:pt x="514351" y="899886"/>
                    <a:pt x="671287" y="925286"/>
                  </a:cubicBezTo>
                </a:path>
              </a:pathLst>
            </a:custGeom>
            <a:noFill/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43234" name="Rectangle 2143233"/>
            <p:cNvSpPr/>
            <p:nvPr/>
          </p:nvSpPr>
          <p:spPr bwMode="auto">
            <a:xfrm>
              <a:off x="7030810" y="1258723"/>
              <a:ext cx="27690" cy="809763"/>
            </a:xfrm>
            <a:prstGeom prst="rect">
              <a:avLst/>
            </a:prstGeom>
            <a:solidFill>
              <a:srgbClr val="D2A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7135332" y="1020556"/>
              <a:ext cx="786998" cy="5334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042952" y="790652"/>
              <a:ext cx="923100" cy="380917"/>
              <a:chOff x="6172198" y="735807"/>
              <a:chExt cx="1524129" cy="641434"/>
            </a:xfrm>
          </p:grpSpPr>
          <p:sp>
            <p:nvSpPr>
              <p:cNvPr id="6" name="U-Turn Arrow 5"/>
              <p:cNvSpPr/>
              <p:nvPr/>
            </p:nvSpPr>
            <p:spPr bwMode="auto">
              <a:xfrm>
                <a:off x="6172198" y="735807"/>
                <a:ext cx="735808" cy="640556"/>
              </a:xfrm>
              <a:prstGeom prst="uturnArrow">
                <a:avLst>
                  <a:gd name="adj1" fmla="val 8313"/>
                  <a:gd name="adj2" fmla="val 25000"/>
                  <a:gd name="adj3" fmla="val 0"/>
                  <a:gd name="adj4" fmla="val 43750"/>
                  <a:gd name="adj5" fmla="val 51580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 useBgFill="1">
            <p:nvSpPr>
              <p:cNvPr id="4" name="Rectangle 3"/>
              <p:cNvSpPr/>
              <p:nvPr/>
            </p:nvSpPr>
            <p:spPr bwMode="auto">
              <a:xfrm>
                <a:off x="6260558" y="1047751"/>
                <a:ext cx="1435769" cy="329490"/>
              </a:xfrm>
              <a:prstGeom prst="rect">
                <a:avLst/>
              </a:prstGeom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" name="Flowchart: Magnetic Disk 11"/>
              <p:cNvSpPr/>
              <p:nvPr/>
            </p:nvSpPr>
            <p:spPr bwMode="auto">
              <a:xfrm rot="10800000">
                <a:off x="6697706" y="1032209"/>
                <a:ext cx="100763" cy="60785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976157" y="1023235"/>
              <a:ext cx="126308" cy="183090"/>
              <a:chOff x="6061912" y="1127459"/>
              <a:chExt cx="208546" cy="308309"/>
            </a:xfrm>
            <a:solidFill>
              <a:schemeClr val="bg1">
                <a:lumMod val="85000"/>
              </a:schemeClr>
            </a:solidFill>
          </p:grpSpPr>
          <p:sp>
            <p:nvSpPr>
              <p:cNvPr id="5" name="Flowchart: Magnetic Disk 4"/>
              <p:cNvSpPr/>
              <p:nvPr/>
            </p:nvSpPr>
            <p:spPr bwMode="auto">
              <a:xfrm>
                <a:off x="6104020" y="1179095"/>
                <a:ext cx="128337" cy="256673"/>
              </a:xfrm>
              <a:prstGeom prst="flowChartMagneticDisk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" name="Flowchart: Magnetic Disk 9"/>
              <p:cNvSpPr/>
              <p:nvPr/>
            </p:nvSpPr>
            <p:spPr bwMode="auto">
              <a:xfrm>
                <a:off x="6061912" y="1127459"/>
                <a:ext cx="208546" cy="184484"/>
              </a:xfrm>
              <a:prstGeom prst="flowChartMagneticDisk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>
                <a:off x="6081712" y="1188243"/>
                <a:ext cx="0" cy="10477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6106205" y="1195387"/>
                <a:ext cx="0" cy="10477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6130698" y="1200150"/>
                <a:ext cx="0" cy="10477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6155191" y="1202531"/>
                <a:ext cx="0" cy="10477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6179684" y="1202531"/>
                <a:ext cx="0" cy="10477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6204177" y="1202531"/>
                <a:ext cx="0" cy="10477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6228670" y="1195388"/>
                <a:ext cx="0" cy="10477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6253161" y="1183481"/>
                <a:ext cx="0" cy="104775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" name="Rounded Rectangle 1"/>
            <p:cNvSpPr/>
            <p:nvPr/>
          </p:nvSpPr>
          <p:spPr bwMode="auto">
            <a:xfrm>
              <a:off x="6943364" y="1172982"/>
              <a:ext cx="1010466" cy="100030"/>
            </a:xfrm>
            <a:prstGeom prst="roundRect">
              <a:avLst>
                <a:gd name="adj" fmla="val 8185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7481386" y="1555684"/>
              <a:ext cx="474492" cy="319584"/>
              <a:chOff x="7481386" y="1555684"/>
              <a:chExt cx="474492" cy="319584"/>
            </a:xfrm>
          </p:grpSpPr>
          <p:sp>
            <p:nvSpPr>
              <p:cNvPr id="29" name="Block Arc 28"/>
              <p:cNvSpPr/>
              <p:nvPr/>
            </p:nvSpPr>
            <p:spPr bwMode="auto">
              <a:xfrm rot="10800000">
                <a:off x="7491481" y="1620734"/>
                <a:ext cx="259600" cy="253125"/>
              </a:xfrm>
              <a:prstGeom prst="blockArc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491481" y="1555684"/>
                <a:ext cx="63458" cy="19373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1" name="Block Arc 30"/>
              <p:cNvSpPr/>
              <p:nvPr/>
            </p:nvSpPr>
            <p:spPr bwMode="auto">
              <a:xfrm>
                <a:off x="7687624" y="1622143"/>
                <a:ext cx="259600" cy="253125"/>
              </a:xfrm>
              <a:prstGeom prst="blockArc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 bwMode="auto">
              <a:xfrm>
                <a:off x="7481386" y="1557099"/>
                <a:ext cx="82207" cy="3111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7482829" y="1733863"/>
                <a:ext cx="82207" cy="3111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7873671" y="1733863"/>
                <a:ext cx="82207" cy="3111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0" name="Parallelogram 29"/>
              <p:cNvSpPr/>
              <p:nvPr/>
            </p:nvSpPr>
            <p:spPr bwMode="auto">
              <a:xfrm>
                <a:off x="7683298" y="1738104"/>
                <a:ext cx="69227" cy="35353"/>
              </a:xfrm>
              <a:prstGeom prst="parallelogram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65" name="Rectangle 129" descr="Wide upward diagonal"/>
            <p:cNvSpPr>
              <a:spLocks noChangeAspect="1" noChangeArrowheads="1"/>
            </p:cNvSpPr>
            <p:nvPr/>
          </p:nvSpPr>
          <p:spPr bwMode="auto">
            <a:xfrm rot="361674" flipH="1">
              <a:off x="8396433" y="2140241"/>
              <a:ext cx="100717" cy="589955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DDDDDD"/>
              </a:bgClr>
            </a:patt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 rot="360000">
              <a:off x="8496723" y="2419707"/>
              <a:ext cx="24963" cy="729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74214" y="3418119"/>
            <a:ext cx="892642" cy="1558565"/>
            <a:chOff x="6830815" y="3126259"/>
            <a:chExt cx="879803" cy="1692875"/>
          </a:xfrm>
        </p:grpSpPr>
        <p:sp>
          <p:nvSpPr>
            <p:cNvPr id="90" name="Freeform 89"/>
            <p:cNvSpPr/>
            <p:nvPr/>
          </p:nvSpPr>
          <p:spPr bwMode="auto">
            <a:xfrm>
              <a:off x="7634006" y="3128730"/>
              <a:ext cx="76612" cy="1690404"/>
            </a:xfrm>
            <a:custGeom>
              <a:avLst/>
              <a:gdLst>
                <a:gd name="connsiteX0" fmla="*/ 2471 w 76612"/>
                <a:gd name="connsiteY0" fmla="*/ 74140 h 1690404"/>
                <a:gd name="connsiteX1" fmla="*/ 0 w 76612"/>
                <a:gd name="connsiteY1" fmla="*/ 1690404 h 1690404"/>
                <a:gd name="connsiteX2" fmla="*/ 76612 w 76612"/>
                <a:gd name="connsiteY2" fmla="*/ 1613792 h 1690404"/>
                <a:gd name="connsiteX3" fmla="*/ 74140 w 76612"/>
                <a:gd name="connsiteY3" fmla="*/ 0 h 1690404"/>
                <a:gd name="connsiteX4" fmla="*/ 2471 w 76612"/>
                <a:gd name="connsiteY4" fmla="*/ 74140 h 169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12" h="1690404">
                  <a:moveTo>
                    <a:pt x="2471" y="74140"/>
                  </a:moveTo>
                  <a:cubicBezTo>
                    <a:pt x="1647" y="612895"/>
                    <a:pt x="824" y="1151649"/>
                    <a:pt x="0" y="1690404"/>
                  </a:cubicBezTo>
                  <a:lnTo>
                    <a:pt x="76612" y="1613792"/>
                  </a:lnTo>
                  <a:lnTo>
                    <a:pt x="74140" y="0"/>
                  </a:lnTo>
                  <a:lnTo>
                    <a:pt x="2471" y="74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830815" y="3192986"/>
              <a:ext cx="808132" cy="16236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6883173" y="3241221"/>
              <a:ext cx="722539" cy="1504610"/>
            </a:xfrm>
            <a:prstGeom prst="roundRect">
              <a:avLst>
                <a:gd name="adj" fmla="val 3473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6870792" y="3319025"/>
              <a:ext cx="22860" cy="1408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6870792" y="3722679"/>
              <a:ext cx="22860" cy="1408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6870792" y="4126333"/>
              <a:ext cx="22860" cy="1408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6870792" y="4529988"/>
              <a:ext cx="22860" cy="1408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7557393" y="3914620"/>
              <a:ext cx="45719" cy="9885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6830815" y="3126259"/>
              <a:ext cx="877330" cy="66727"/>
            </a:xfrm>
            <a:custGeom>
              <a:avLst/>
              <a:gdLst>
                <a:gd name="connsiteX0" fmla="*/ 877330 w 877330"/>
                <a:gd name="connsiteY0" fmla="*/ 0 h 64255"/>
                <a:gd name="connsiteX1" fmla="*/ 69198 w 877330"/>
                <a:gd name="connsiteY1" fmla="*/ 0 h 64255"/>
                <a:gd name="connsiteX2" fmla="*/ 0 w 877330"/>
                <a:gd name="connsiteY2" fmla="*/ 64255 h 64255"/>
                <a:gd name="connsiteX3" fmla="*/ 808132 w 877330"/>
                <a:gd name="connsiteY3" fmla="*/ 64255 h 64255"/>
                <a:gd name="connsiteX4" fmla="*/ 877330 w 877330"/>
                <a:gd name="connsiteY4" fmla="*/ 0 h 64255"/>
                <a:gd name="connsiteX0" fmla="*/ 877330 w 877330"/>
                <a:gd name="connsiteY0" fmla="*/ 2472 h 66727"/>
                <a:gd name="connsiteX1" fmla="*/ 91440 w 877330"/>
                <a:gd name="connsiteY1" fmla="*/ 0 h 66727"/>
                <a:gd name="connsiteX2" fmla="*/ 0 w 877330"/>
                <a:gd name="connsiteY2" fmla="*/ 66727 h 66727"/>
                <a:gd name="connsiteX3" fmla="*/ 808132 w 877330"/>
                <a:gd name="connsiteY3" fmla="*/ 66727 h 66727"/>
                <a:gd name="connsiteX4" fmla="*/ 877330 w 877330"/>
                <a:gd name="connsiteY4" fmla="*/ 2472 h 6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330" h="66727">
                  <a:moveTo>
                    <a:pt x="877330" y="2472"/>
                  </a:moveTo>
                  <a:lnTo>
                    <a:pt x="91440" y="0"/>
                  </a:lnTo>
                  <a:lnTo>
                    <a:pt x="0" y="66727"/>
                  </a:lnTo>
                  <a:lnTo>
                    <a:pt x="808132" y="66727"/>
                  </a:lnTo>
                  <a:lnTo>
                    <a:pt x="877330" y="24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99" name="Text Box 103"/>
          <p:cNvSpPr txBox="1">
            <a:spLocks noChangeAspect="1" noChangeArrowheads="1"/>
          </p:cNvSpPr>
          <p:nvPr/>
        </p:nvSpPr>
        <p:spPr bwMode="auto">
          <a:xfrm>
            <a:off x="5798406" y="4968108"/>
            <a:ext cx="668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Shower</a:t>
            </a:r>
          </a:p>
          <a:p>
            <a:pPr algn="ctr"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Drain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479199" y="4980289"/>
            <a:ext cx="474492" cy="319584"/>
            <a:chOff x="7481386" y="1555684"/>
            <a:chExt cx="474492" cy="319584"/>
          </a:xfrm>
        </p:grpSpPr>
        <p:sp>
          <p:nvSpPr>
            <p:cNvPr id="102" name="Block Arc 101"/>
            <p:cNvSpPr/>
            <p:nvPr/>
          </p:nvSpPr>
          <p:spPr bwMode="auto">
            <a:xfrm rot="10800000">
              <a:off x="7491481" y="1620734"/>
              <a:ext cx="259600" cy="253125"/>
            </a:xfrm>
            <a:prstGeom prst="blockArc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7491481" y="1555684"/>
              <a:ext cx="63458" cy="19373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4" name="Block Arc 103"/>
            <p:cNvSpPr/>
            <p:nvPr/>
          </p:nvSpPr>
          <p:spPr bwMode="auto">
            <a:xfrm>
              <a:off x="7687624" y="1622143"/>
              <a:ext cx="259600" cy="253125"/>
            </a:xfrm>
            <a:prstGeom prst="blockArc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7481386" y="1557099"/>
              <a:ext cx="82207" cy="3111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7482829" y="1733863"/>
              <a:ext cx="82207" cy="3111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7873671" y="1733863"/>
              <a:ext cx="82207" cy="3111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8" name="Parallelogram 107"/>
            <p:cNvSpPr/>
            <p:nvPr/>
          </p:nvSpPr>
          <p:spPr bwMode="auto">
            <a:xfrm>
              <a:off x="7683298" y="1738104"/>
              <a:ext cx="69227" cy="35353"/>
            </a:xfrm>
            <a:prstGeom prst="parallelogram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017986" y="519793"/>
            <a:ext cx="2690327" cy="2354036"/>
            <a:chOff x="6017986" y="519793"/>
            <a:chExt cx="2690327" cy="2354036"/>
          </a:xfrm>
        </p:grpSpPr>
        <p:sp>
          <p:nvSpPr>
            <p:cNvPr id="87" name="Freeform 86"/>
            <p:cNvSpPr/>
            <p:nvPr/>
          </p:nvSpPr>
          <p:spPr bwMode="auto">
            <a:xfrm>
              <a:off x="6411686" y="1023257"/>
              <a:ext cx="2242457" cy="1621972"/>
            </a:xfrm>
            <a:custGeom>
              <a:avLst/>
              <a:gdLst>
                <a:gd name="connsiteX0" fmla="*/ 2242457 w 2242457"/>
                <a:gd name="connsiteY0" fmla="*/ 947057 h 1621972"/>
                <a:gd name="connsiteX1" fmla="*/ 2166257 w 2242457"/>
                <a:gd name="connsiteY1" fmla="*/ 1164772 h 1621972"/>
                <a:gd name="connsiteX2" fmla="*/ 1828800 w 2242457"/>
                <a:gd name="connsiteY2" fmla="*/ 1415143 h 1621972"/>
                <a:gd name="connsiteX3" fmla="*/ 1143000 w 2242457"/>
                <a:gd name="connsiteY3" fmla="*/ 1621972 h 1621972"/>
                <a:gd name="connsiteX4" fmla="*/ 0 w 2242457"/>
                <a:gd name="connsiteY4" fmla="*/ 576943 h 1621972"/>
                <a:gd name="connsiteX5" fmla="*/ 979714 w 2242457"/>
                <a:gd name="connsiteY5" fmla="*/ 0 h 1621972"/>
                <a:gd name="connsiteX6" fmla="*/ 2242457 w 2242457"/>
                <a:gd name="connsiteY6" fmla="*/ 947057 h 16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2457" h="1621972">
                  <a:moveTo>
                    <a:pt x="2242457" y="947057"/>
                  </a:moveTo>
                  <a:lnTo>
                    <a:pt x="2166257" y="1164772"/>
                  </a:lnTo>
                  <a:lnTo>
                    <a:pt x="1828800" y="1415143"/>
                  </a:lnTo>
                  <a:lnTo>
                    <a:pt x="1143000" y="1621972"/>
                  </a:lnTo>
                  <a:lnTo>
                    <a:pt x="0" y="576943"/>
                  </a:lnTo>
                  <a:lnTo>
                    <a:pt x="979714" y="0"/>
                  </a:lnTo>
                  <a:lnTo>
                    <a:pt x="2242457" y="9470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pic>
          <p:nvPicPr>
            <p:cNvPr id="7" name="Picture 2" descr="http://www.boatersplus.com/images/detailed/34/6031918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7986" y="519793"/>
              <a:ext cx="2690327" cy="23540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56452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3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3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323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Galley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5173" y="1278488"/>
            <a:ext cx="8094340" cy="5338384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 smtClean="0"/>
              <a:t>Remove all perishable foods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Remove all unsealed food stores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Remove all items subject to freezing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Set refrigerator/ice maker temperature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setting to OFF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Clean/defrost refrigerator/ice maker 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Prop door open 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Drain appliance reservoirs or drip pans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Coffee pot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Refrigerator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Ice maker 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Close propane gas lines (tank/stove)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Remove propane bottles from the boat.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Seal the end of the propane line. 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Inspect propane lines for damage.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EC88103-C581-4929-9E90-558ED987BC35}" type="slidenum">
              <a:rPr lang="en-US" sz="1200">
                <a:solidFill>
                  <a:srgbClr val="CCECFF"/>
                </a:solidFill>
              </a:rPr>
              <a:pPr eaLnBrk="1" hangingPunct="1"/>
              <a:t>21</a:t>
            </a:fld>
            <a:endParaRPr lang="en-US" sz="1200" dirty="0">
              <a:solidFill>
                <a:srgbClr val="CCECFF"/>
              </a:solidFill>
            </a:endParaRPr>
          </a:p>
        </p:txBody>
      </p:sp>
      <p:pic>
        <p:nvPicPr>
          <p:cNvPr id="9218" name="Picture 2" descr="http://www.texassailor.com/Dcp00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83" y="480175"/>
            <a:ext cx="2942038" cy="2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-Line SS1095FC-03 Marine / Rv Compact Ice Maker - Stainless Ste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82" y="375293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07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3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3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Sailboat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73" y="1350677"/>
            <a:ext cx="8094340" cy="4964436"/>
          </a:xfrm>
        </p:spPr>
        <p:txBody>
          <a:bodyPr/>
          <a:lstStyle/>
          <a:p>
            <a:r>
              <a:rPr lang="en-US" dirty="0" smtClean="0"/>
              <a:t>Sails and rigging</a:t>
            </a:r>
          </a:p>
          <a:p>
            <a:pPr lvl="1"/>
            <a:r>
              <a:rPr lang="en-US" dirty="0" smtClean="0"/>
              <a:t>Inspect sails for ware and damage</a:t>
            </a:r>
          </a:p>
          <a:p>
            <a:pPr lvl="1"/>
            <a:r>
              <a:rPr lang="en-US" dirty="0" smtClean="0"/>
              <a:t>Wash sails and running rigging; and store</a:t>
            </a:r>
          </a:p>
          <a:p>
            <a:r>
              <a:rPr lang="en-US" dirty="0" smtClean="0"/>
              <a:t>Mast</a:t>
            </a:r>
          </a:p>
          <a:p>
            <a:pPr lvl="1"/>
            <a:r>
              <a:rPr lang="en-US" dirty="0" smtClean="0"/>
              <a:t>Pull the mast, inspect mast boot, mast heel and fittings for corrosion</a:t>
            </a:r>
          </a:p>
          <a:p>
            <a:pPr lvl="1"/>
            <a:r>
              <a:rPr lang="en-US" dirty="0" smtClean="0"/>
              <a:t>Check the crane and masthead sheaves for wear and stress cracks, </a:t>
            </a:r>
          </a:p>
          <a:p>
            <a:pPr lvl="1"/>
            <a:r>
              <a:rPr lang="en-US" dirty="0" smtClean="0"/>
              <a:t>Inspect electrical wiring to the navigation and spreader lights</a:t>
            </a:r>
          </a:p>
          <a:p>
            <a:pPr lvl="1"/>
            <a:r>
              <a:rPr lang="en-US" dirty="0" smtClean="0"/>
              <a:t>Inspect boom and rigging for wear and damage. </a:t>
            </a:r>
          </a:p>
          <a:p>
            <a:pPr lvl="1"/>
            <a:r>
              <a:rPr lang="en-US" dirty="0" smtClean="0"/>
              <a:t>Remove tape from spreader tips and turnbuckles and inspect</a:t>
            </a:r>
          </a:p>
          <a:p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Fog winches, mainsheet system, turning blocks and rope clutches</a:t>
            </a:r>
          </a:p>
          <a:p>
            <a:pPr lvl="1"/>
            <a:r>
              <a:rPr lang="en-US" dirty="0" smtClean="0"/>
              <a:t>Remove all the running rigging and wash – Run a mouse to retrieve in the spring </a:t>
            </a:r>
          </a:p>
          <a:p>
            <a:pPr lvl="1"/>
            <a:r>
              <a:rPr lang="en-US" dirty="0" smtClean="0"/>
              <a:t>Fog all exit boxes and turning blocks – inspect for wear and corrosion </a:t>
            </a:r>
          </a:p>
          <a:p>
            <a:pPr lvl="1"/>
            <a:r>
              <a:rPr lang="en-US" dirty="0" smtClean="0"/>
              <a:t>Lube folding prop and steering linkage</a:t>
            </a:r>
          </a:p>
        </p:txBody>
      </p:sp>
    </p:spTree>
    <p:extLst>
      <p:ext uri="{BB962C8B-B14F-4D97-AF65-F5344CB8AC3E}">
        <p14:creationId xmlns:p14="http://schemas.microsoft.com/office/powerpoint/2010/main" val="2272575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30613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95A595F8-D905-4437-BDA1-4663CB49DD41}" type="slidenum">
              <a:rPr lang="en-US" sz="1200">
                <a:solidFill>
                  <a:srgbClr val="CCECFF"/>
                </a:solidFill>
              </a:rPr>
              <a:pPr eaLnBrk="1" hangingPunct="1"/>
              <a:t>23</a:t>
            </a:fld>
            <a:endParaRPr lang="en-US" sz="1200" dirty="0">
              <a:solidFill>
                <a:srgbClr val="CCECFF"/>
              </a:solidFill>
            </a:endParaRP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Electrical / Electronic</a:t>
            </a:r>
          </a:p>
        </p:txBody>
      </p:sp>
      <p:sp>
        <p:nvSpPr>
          <p:cNvPr id="21452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8094340" cy="4778231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US" dirty="0" smtClean="0"/>
              <a:t>Download nav files from GPS and Radar units</a:t>
            </a:r>
          </a:p>
          <a:p>
            <a:pPr eaLnBrk="1" hangingPunct="1">
              <a:spcAft>
                <a:spcPts val="300"/>
              </a:spcAft>
            </a:pPr>
            <a:r>
              <a:rPr lang="en-US" dirty="0" smtClean="0"/>
              <a:t>Take VHF/FRS handheld units home</a:t>
            </a:r>
          </a:p>
          <a:p>
            <a:pPr eaLnBrk="1" hangingPunct="1">
              <a:spcAft>
                <a:spcPts val="300"/>
              </a:spcAft>
            </a:pPr>
            <a:r>
              <a:rPr lang="en-US" dirty="0" smtClean="0"/>
              <a:t>Discharge hand-held spotlights</a:t>
            </a:r>
          </a:p>
          <a:p>
            <a:pPr eaLnBrk="1" hangingPunct="1">
              <a:spcAft>
                <a:spcPts val="300"/>
              </a:spcAft>
            </a:pPr>
            <a:r>
              <a:rPr lang="en-US" dirty="0" smtClean="0"/>
              <a:t>Fog all 12-volt accessory plug connectors</a:t>
            </a:r>
          </a:p>
          <a:p>
            <a:pPr eaLnBrk="1" hangingPunct="1">
              <a:spcAft>
                <a:spcPts val="300"/>
              </a:spcAft>
            </a:pPr>
            <a:r>
              <a:rPr lang="en-US" dirty="0" smtClean="0"/>
              <a:t>Fog battery terminals and winch connections</a:t>
            </a:r>
          </a:p>
          <a:p>
            <a:pPr eaLnBrk="1" hangingPunct="1">
              <a:spcAft>
                <a:spcPts val="300"/>
              </a:spcAft>
            </a:pPr>
            <a:r>
              <a:rPr lang="en-US" dirty="0" smtClean="0"/>
              <a:t>Fog navigation light connections</a:t>
            </a:r>
          </a:p>
          <a:p>
            <a:pPr eaLnBrk="1" hangingPunct="1">
              <a:spcAft>
                <a:spcPts val="300"/>
              </a:spcAft>
            </a:pPr>
            <a:r>
              <a:rPr lang="en-US" dirty="0" smtClean="0"/>
              <a:t>Turn off all battery switches * 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(Port / Starboard / Generator)</a:t>
            </a:r>
          </a:p>
          <a:p>
            <a:pPr eaLnBrk="1" hangingPunct="1">
              <a:spcAft>
                <a:spcPts val="300"/>
              </a:spcAft>
            </a:pPr>
            <a:r>
              <a:rPr lang="en-US" dirty="0" smtClean="0"/>
              <a:t>Turn off AC breaker in electrical panel	</a:t>
            </a:r>
          </a:p>
          <a:p>
            <a:pPr eaLnBrk="1" hangingPunct="1">
              <a:spcAft>
                <a:spcPts val="300"/>
              </a:spcAft>
            </a:pPr>
            <a:r>
              <a:rPr lang="en-US" dirty="0" smtClean="0"/>
              <a:t>Fog shore power connectors</a:t>
            </a:r>
          </a:p>
          <a:p>
            <a:pPr marL="0" indent="0" eaLnBrk="1" hangingPunct="1">
              <a:spcAft>
                <a:spcPts val="300"/>
              </a:spcAft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* </a:t>
            </a:r>
            <a:r>
              <a:rPr lang="en-US" sz="2000" i="1" dirty="0" smtClean="0">
                <a:solidFill>
                  <a:srgbClr val="C00000"/>
                </a:solidFill>
              </a:rPr>
              <a:t>Make sure your bilge pumps and water alarms are still directly powered</a:t>
            </a:r>
          </a:p>
        </p:txBody>
      </p:sp>
    </p:spTree>
    <p:extLst>
      <p:ext uri="{BB962C8B-B14F-4D97-AF65-F5344CB8AC3E}">
        <p14:creationId xmlns:p14="http://schemas.microsoft.com/office/powerpoint/2010/main" val="2088307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5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5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5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5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5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45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45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45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2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452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52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Bilge</a:t>
            </a:r>
            <a:endParaRPr lang="en-US" dirty="0" smtClean="0"/>
          </a:p>
        </p:txBody>
      </p:sp>
      <p:sp>
        <p:nvSpPr>
          <p:cNvPr id="214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8094340" cy="2982355"/>
          </a:xfrm>
        </p:spPr>
        <p:txBody>
          <a:bodyPr/>
          <a:lstStyle/>
          <a:p>
            <a:r>
              <a:rPr lang="en-US" dirty="0" smtClean="0"/>
              <a:t>Clean bilge pump filters</a:t>
            </a:r>
          </a:p>
          <a:p>
            <a:r>
              <a:rPr lang="en-US" dirty="0" smtClean="0"/>
              <a:t>Pump antifreeze through bilge pumps</a:t>
            </a:r>
          </a:p>
          <a:p>
            <a:r>
              <a:rPr lang="en-US" dirty="0" smtClean="0"/>
              <a:t>Pump water out of bilge - Clean and dry bilge</a:t>
            </a:r>
          </a:p>
          <a:p>
            <a:r>
              <a:rPr lang="en-US" dirty="0" smtClean="0"/>
              <a:t>Set bilge heaters to “low”</a:t>
            </a:r>
            <a:r>
              <a:rPr lang="en-US" b="0" dirty="0" smtClean="0"/>
              <a:t> 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(if not off)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Check for items that might freeze</a:t>
            </a:r>
          </a:p>
          <a:p>
            <a:r>
              <a:rPr lang="en-US" dirty="0" smtClean="0"/>
              <a:t>Place damp-away in bilge</a:t>
            </a: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7765B3D-C720-4511-9F15-779C8EF09E05}" type="slidenum">
              <a:rPr lang="en-US" sz="1200">
                <a:solidFill>
                  <a:srgbClr val="CCECFF"/>
                </a:solidFill>
              </a:rPr>
              <a:pPr eaLnBrk="1" hangingPunct="1"/>
              <a:t>24</a:t>
            </a:fld>
            <a:endParaRPr lang="en-US" sz="1200" dirty="0">
              <a:solidFill>
                <a:srgbClr val="CCECFF"/>
              </a:solidFill>
            </a:endParaRPr>
          </a:p>
        </p:txBody>
      </p:sp>
      <p:pic>
        <p:nvPicPr>
          <p:cNvPr id="12290" name="Picture 2" descr="http://maritimeprotectionproducts.com/images/2514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33" b="81667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71" y="2517285"/>
            <a:ext cx="4151803" cy="41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87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3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Miscellaneous</a:t>
            </a:r>
            <a:endParaRPr lang="en-US" dirty="0" smtClean="0"/>
          </a:p>
        </p:txBody>
      </p:sp>
      <p:sp>
        <p:nvSpPr>
          <p:cNvPr id="2147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8094340" cy="4588949"/>
          </a:xfrm>
        </p:spPr>
        <p:txBody>
          <a:bodyPr/>
          <a:lstStyle/>
          <a:p>
            <a:r>
              <a:rPr lang="en-US" dirty="0" smtClean="0"/>
              <a:t>Make sure deck scuppers are clear and open</a:t>
            </a:r>
          </a:p>
          <a:p>
            <a:r>
              <a:rPr lang="en-US" dirty="0" smtClean="0"/>
              <a:t>Seal deck hatches for water intrusion</a:t>
            </a:r>
          </a:p>
          <a:p>
            <a:r>
              <a:rPr lang="en-US" dirty="0" smtClean="0"/>
              <a:t>Pressure Wash Hull</a:t>
            </a:r>
          </a:p>
          <a:p>
            <a:r>
              <a:rPr lang="en-US" dirty="0" smtClean="0"/>
              <a:t>Paint Hull Bottom and Running Gear</a:t>
            </a:r>
          </a:p>
          <a:p>
            <a:r>
              <a:rPr lang="en-US" dirty="0" smtClean="0"/>
              <a:t>Fog engine spares</a:t>
            </a:r>
          </a:p>
          <a:p>
            <a:r>
              <a:rPr lang="en-US" dirty="0" smtClean="0"/>
              <a:t>Dog all hatches/portholes</a:t>
            </a:r>
          </a:p>
          <a:p>
            <a:r>
              <a:rPr lang="en-US" dirty="0" smtClean="0"/>
              <a:t>Open all interior lockers and drawers</a:t>
            </a:r>
          </a:p>
          <a:p>
            <a:r>
              <a:rPr lang="en-US" dirty="0" smtClean="0"/>
              <a:t>Turn all cushions on edge</a:t>
            </a:r>
          </a:p>
          <a:p>
            <a:r>
              <a:rPr lang="en-US" dirty="0" smtClean="0"/>
              <a:t>Lube canvas fasteners and zippers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0AFAEAFF-0743-4B5D-9481-F9D736FF5CAE}" type="slidenum">
              <a:rPr lang="en-US" sz="1200">
                <a:solidFill>
                  <a:srgbClr val="CCECFF"/>
                </a:solidFill>
              </a:rPr>
              <a:pPr eaLnBrk="1" hangingPunct="1"/>
              <a:t>25</a:t>
            </a:fld>
            <a:endParaRPr lang="en-US" sz="120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53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7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4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47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47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733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 </a:t>
            </a:r>
            <a:r>
              <a:rPr lang="en-US" sz="1400" b="0" dirty="0" smtClean="0"/>
              <a:t>(Continued)</a:t>
            </a:r>
          </a:p>
        </p:txBody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8094340" cy="4588949"/>
          </a:xfrm>
        </p:spPr>
        <p:txBody>
          <a:bodyPr/>
          <a:lstStyle/>
          <a:p>
            <a:r>
              <a:rPr lang="en-US" dirty="0" smtClean="0"/>
              <a:t>Waterproof canvas</a:t>
            </a:r>
          </a:p>
          <a:p>
            <a:r>
              <a:rPr lang="en-US" dirty="0" smtClean="0"/>
              <a:t>Set canvas supports/restraints</a:t>
            </a:r>
          </a:p>
          <a:p>
            <a:r>
              <a:rPr lang="en-US" dirty="0" smtClean="0"/>
              <a:t>Oil cabinets and wood surfaces</a:t>
            </a:r>
          </a:p>
          <a:p>
            <a:r>
              <a:rPr lang="en-US" dirty="0" smtClean="0"/>
              <a:t>Place </a:t>
            </a:r>
            <a:r>
              <a:rPr lang="en-US" dirty="0" err="1" smtClean="0"/>
              <a:t>DampAway</a:t>
            </a:r>
            <a:r>
              <a:rPr lang="en-US" dirty="0" smtClean="0"/>
              <a:t> in cabin spaces</a:t>
            </a:r>
          </a:p>
          <a:p>
            <a:r>
              <a:rPr lang="en-US" dirty="0" smtClean="0"/>
              <a:t>Place bow/deck cushions in cabin</a:t>
            </a:r>
          </a:p>
          <a:p>
            <a:r>
              <a:rPr lang="en-US" dirty="0" smtClean="0"/>
              <a:t>Set anchor safety restraint</a:t>
            </a:r>
          </a:p>
          <a:p>
            <a:r>
              <a:rPr lang="en-US" dirty="0" smtClean="0"/>
              <a:t>Check anchor locker for water/debris</a:t>
            </a:r>
          </a:p>
          <a:p>
            <a:r>
              <a:rPr lang="en-US" dirty="0"/>
              <a:t>Check all lockers for items that might freeze </a:t>
            </a:r>
          </a:p>
          <a:p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B795EA3-B6F7-4339-AF89-F3C045891FF1}" type="slidenum">
              <a:rPr lang="en-US" sz="1200">
                <a:solidFill>
                  <a:srgbClr val="CCECFF"/>
                </a:solidFill>
              </a:rPr>
              <a:pPr eaLnBrk="1" hangingPunct="1"/>
              <a:t>26</a:t>
            </a:fld>
            <a:endParaRPr lang="en-US" sz="120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6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73" y="1350677"/>
            <a:ext cx="8094340" cy="4638193"/>
          </a:xfrm>
        </p:spPr>
        <p:txBody>
          <a:bodyPr/>
          <a:lstStyle/>
          <a:p>
            <a:r>
              <a:rPr lang="en-US" dirty="0" smtClean="0"/>
              <a:t>Water storage</a:t>
            </a:r>
          </a:p>
          <a:p>
            <a:pPr lvl="1"/>
            <a:r>
              <a:rPr lang="en-US" dirty="0" smtClean="0"/>
              <a:t>Better supported hull</a:t>
            </a:r>
          </a:p>
          <a:p>
            <a:pPr lvl="1"/>
            <a:r>
              <a:rPr lang="en-US" dirty="0" smtClean="0"/>
              <a:t>Concern for snow loading  pushing thru-hull fittings below the water</a:t>
            </a:r>
          </a:p>
          <a:p>
            <a:pPr lvl="1"/>
            <a:r>
              <a:rPr lang="en-US" dirty="0" smtClean="0"/>
              <a:t>Water collecting in bilge through leaking deck hatches</a:t>
            </a:r>
          </a:p>
          <a:p>
            <a:r>
              <a:rPr lang="en-US" dirty="0" smtClean="0"/>
              <a:t>Land storage</a:t>
            </a:r>
          </a:p>
          <a:p>
            <a:pPr lvl="1"/>
            <a:r>
              <a:rPr lang="en-US" dirty="0" smtClean="0"/>
              <a:t>Better assess for maintenance</a:t>
            </a:r>
          </a:p>
          <a:p>
            <a:pPr lvl="1"/>
            <a:r>
              <a:rPr lang="en-US" dirty="0" smtClean="0"/>
              <a:t>Boatel storage vs. open storage</a:t>
            </a:r>
          </a:p>
          <a:p>
            <a:pPr lvl="1"/>
            <a:r>
              <a:rPr lang="en-US" dirty="0" smtClean="0"/>
              <a:t>Winter storage boat covers needed</a:t>
            </a:r>
          </a:p>
          <a:p>
            <a:pPr lvl="1"/>
            <a:r>
              <a:rPr lang="en-US" dirty="0" smtClean="0"/>
              <a:t>Security concerns</a:t>
            </a:r>
          </a:p>
          <a:p>
            <a:r>
              <a:rPr lang="en-US" dirty="0" smtClean="0"/>
              <a:t>On trailer</a:t>
            </a:r>
          </a:p>
          <a:p>
            <a:pPr lvl="1"/>
            <a:r>
              <a:rPr lang="en-US" dirty="0" smtClean="0"/>
              <a:t>Easier to store – less expensive</a:t>
            </a:r>
          </a:p>
          <a:p>
            <a:pPr lvl="1"/>
            <a:r>
              <a:rPr lang="en-US" dirty="0" smtClean="0"/>
              <a:t>Winter storage boat covers needed</a:t>
            </a:r>
          </a:p>
          <a:p>
            <a:pPr lvl="1"/>
            <a:r>
              <a:rPr lang="en-US" dirty="0" smtClean="0"/>
              <a:t>Security concerns</a:t>
            </a:r>
            <a:endParaRPr lang="en-US" dirty="0"/>
          </a:p>
        </p:txBody>
      </p:sp>
      <p:pic>
        <p:nvPicPr>
          <p:cNvPr id="10242" name="Picture 2" descr="http://www.harborsidestorage.com/images/launc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15" y="333659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0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Shrink Wrap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73" y="1350677"/>
            <a:ext cx="8094340" cy="4976747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Good tight, weatherproof seal </a:t>
            </a:r>
          </a:p>
          <a:p>
            <a:pPr lvl="1"/>
            <a:r>
              <a:rPr lang="en-US" dirty="0" smtClean="0"/>
              <a:t>Keeps topsides and interior clean</a:t>
            </a:r>
          </a:p>
          <a:p>
            <a:pPr lvl="1"/>
            <a:r>
              <a:rPr lang="en-US" dirty="0" smtClean="0"/>
              <a:t>No concerns with chafing or loose tarps</a:t>
            </a:r>
          </a:p>
          <a:p>
            <a:pPr lvl="1">
              <a:lnSpc>
                <a:spcPct val="85000"/>
              </a:lnSpc>
              <a:spcAft>
                <a:spcPts val="0"/>
              </a:spcAft>
            </a:pPr>
            <a:r>
              <a:rPr lang="en-US" dirty="0" smtClean="0"/>
              <a:t>Optional vents and zippered doors prevent </a:t>
            </a:r>
          </a:p>
          <a:p>
            <a:pPr lvl="1">
              <a:lnSpc>
                <a:spcPct val="85000"/>
              </a:lnSpc>
              <a:buNone/>
            </a:pPr>
            <a:r>
              <a:rPr lang="en-US" dirty="0" smtClean="0"/>
              <a:t>   mold and mildew</a:t>
            </a:r>
          </a:p>
          <a:p>
            <a:pPr lvl="1"/>
            <a:r>
              <a:rPr lang="en-US" dirty="0" smtClean="0"/>
              <a:t>Far superior to </a:t>
            </a:r>
            <a:r>
              <a:rPr lang="en-US" dirty="0" err="1" smtClean="0"/>
              <a:t>bimini</a:t>
            </a:r>
            <a:r>
              <a:rPr lang="en-US" dirty="0" smtClean="0"/>
              <a:t> or regular canvas covers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Cost runs $18 to $26 per foot – doors and vents are an extra expense</a:t>
            </a:r>
          </a:p>
          <a:p>
            <a:pPr lvl="1"/>
            <a:r>
              <a:rPr lang="en-US" dirty="0" smtClean="0"/>
              <a:t>Cannot reuse the cover</a:t>
            </a:r>
          </a:p>
          <a:p>
            <a:pPr lvl="1"/>
            <a:r>
              <a:rPr lang="en-US" dirty="0" smtClean="0"/>
              <a:t>Is not considered a particularly ‘green’ environmental solution </a:t>
            </a:r>
          </a:p>
          <a:p>
            <a:pPr lvl="1"/>
            <a:r>
              <a:rPr lang="en-US" dirty="0" smtClean="0"/>
              <a:t>Limits access to the boat throughout the winter</a:t>
            </a:r>
          </a:p>
          <a:p>
            <a:pPr lvl="1"/>
            <a:r>
              <a:rPr lang="en-US" dirty="0" smtClean="0"/>
              <a:t>Improperly vented cover and cause mildew problems</a:t>
            </a:r>
          </a:p>
          <a:p>
            <a:pPr lvl="1"/>
            <a:r>
              <a:rPr lang="en-US" dirty="0" smtClean="0"/>
              <a:t>Potential </a:t>
            </a:r>
            <a:r>
              <a:rPr lang="en-US" dirty="0" err="1" smtClean="0"/>
              <a:t>gelcoat</a:t>
            </a:r>
            <a:r>
              <a:rPr lang="en-US" dirty="0" smtClean="0"/>
              <a:t> damage from improper use of heat guns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powerboat.about.com/gi/o.htm?zi=1/XL&amp;zTi=1&amp;sdn=powerboat&amp;cdn=sports&amp;tm=39&amp;gps=23_18_1916_883&amp;f=00&amp;tt=3&amp;bt=0&amp;bts=1&amp;zu=http%3A//0.tqn.com/d/powerboat/1/0/E/1/-/-/Winteriz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00" y="944017"/>
            <a:ext cx="3726889" cy="22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66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 Items – Leaving Boat in the Water	</a:t>
            </a:r>
          </a:p>
        </p:txBody>
      </p:sp>
      <p:sp>
        <p:nvSpPr>
          <p:cNvPr id="214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5198322" cy="2982355"/>
          </a:xfrm>
        </p:spPr>
        <p:txBody>
          <a:bodyPr/>
          <a:lstStyle/>
          <a:p>
            <a:r>
              <a:rPr lang="en-US" dirty="0" smtClean="0"/>
              <a:t>Set/secure bubbler in slip and test</a:t>
            </a:r>
          </a:p>
          <a:p>
            <a:r>
              <a:rPr lang="en-US" dirty="0" smtClean="0"/>
              <a:t>Check mooring lines for tide swings</a:t>
            </a:r>
          </a:p>
          <a:p>
            <a:r>
              <a:rPr lang="en-US" dirty="0" smtClean="0"/>
              <a:t>Set fenders for tide swings</a:t>
            </a:r>
          </a:p>
          <a:p>
            <a:r>
              <a:rPr lang="en-US" dirty="0" smtClean="0"/>
              <a:t>Check slack loops in Power/TV cables and water line</a:t>
            </a:r>
          </a:p>
          <a:p>
            <a:r>
              <a:rPr lang="en-US" dirty="0" smtClean="0"/>
              <a:t>Drain water hose and bring aboard</a:t>
            </a:r>
          </a:p>
          <a:p>
            <a:r>
              <a:rPr lang="en-US" dirty="0" smtClean="0"/>
              <a:t>Check dock locker for items that might freeze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600BBD76-9549-4319-8BD0-96C4B572E533}" type="slidenum">
              <a:rPr lang="en-US" sz="1200">
                <a:solidFill>
                  <a:srgbClr val="CCECFF"/>
                </a:solidFill>
              </a:rPr>
              <a:pPr eaLnBrk="1" hangingPunct="1"/>
              <a:t>29</a:t>
            </a:fld>
            <a:endParaRPr lang="en-US" sz="1200" dirty="0">
              <a:solidFill>
                <a:srgbClr val="CCECFF"/>
              </a:solidFill>
            </a:endParaRPr>
          </a:p>
        </p:txBody>
      </p:sp>
      <p:pic>
        <p:nvPicPr>
          <p:cNvPr id="11268" name="Picture 4" descr="http://www.wholesalemarine.com/mm5/graphics/600/P-H-KP16110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15" b="96552" l="9962" r="89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16" y="681511"/>
            <a:ext cx="2169026" cy="21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e Eater De Icer, 1/2 HP 115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59" y="3575537"/>
            <a:ext cx="2864841" cy="28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80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83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Started	</a:t>
            </a:r>
            <a:endParaRPr lang="en-US" dirty="0" smtClean="0"/>
          </a:p>
        </p:txBody>
      </p:sp>
      <p:sp>
        <p:nvSpPr>
          <p:cNvPr id="215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your boat’s manuals</a:t>
            </a:r>
          </a:p>
          <a:p>
            <a:pPr lvl="1"/>
            <a:r>
              <a:rPr lang="en-US" dirty="0" smtClean="0"/>
              <a:t>Manufacturer’s operations manuals</a:t>
            </a:r>
          </a:p>
          <a:p>
            <a:pPr lvl="1"/>
            <a:r>
              <a:rPr lang="en-US" dirty="0" smtClean="0"/>
              <a:t>Engine/Generator manuals</a:t>
            </a:r>
          </a:p>
          <a:p>
            <a:pPr lvl="1"/>
            <a:r>
              <a:rPr lang="en-US" dirty="0" smtClean="0"/>
              <a:t>Systems manuals</a:t>
            </a:r>
          </a:p>
          <a:p>
            <a:pPr lvl="2"/>
            <a:r>
              <a:rPr lang="en-US" dirty="0" smtClean="0"/>
              <a:t>Hull care and maintenance</a:t>
            </a:r>
          </a:p>
          <a:p>
            <a:pPr lvl="2"/>
            <a:r>
              <a:rPr lang="en-US" dirty="0" smtClean="0"/>
              <a:t>Mechanical systems</a:t>
            </a:r>
          </a:p>
          <a:p>
            <a:pPr lvl="2"/>
            <a:r>
              <a:rPr lang="en-US" dirty="0" smtClean="0"/>
              <a:t>Plumbing systems</a:t>
            </a:r>
          </a:p>
          <a:p>
            <a:pPr lvl="2"/>
            <a:r>
              <a:rPr lang="en-US" dirty="0" smtClean="0"/>
              <a:t>Air-conditioning systems</a:t>
            </a:r>
          </a:p>
          <a:p>
            <a:pPr lvl="2"/>
            <a:r>
              <a:rPr lang="en-US" dirty="0" smtClean="0"/>
              <a:t>Appliances </a:t>
            </a:r>
          </a:p>
          <a:p>
            <a:pPr lvl="2"/>
            <a:r>
              <a:rPr lang="en-US" dirty="0" smtClean="0"/>
              <a:t>Electrical/Electronics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D7D6EA1-AEA5-441C-AE2E-18BB502EBA18}" type="slidenum">
              <a:rPr lang="en-US" sz="1200">
                <a:solidFill>
                  <a:srgbClr val="CCECFF"/>
                </a:solidFill>
              </a:rPr>
              <a:pPr eaLnBrk="1" hangingPunct="1"/>
              <a:t>3</a:t>
            </a:fld>
            <a:endParaRPr lang="en-US" sz="1200" dirty="0">
              <a:solidFill>
                <a:srgbClr val="CCECFF"/>
              </a:solidFill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0" t="7642" r="31044" b="8449"/>
          <a:stretch/>
        </p:blipFill>
        <p:spPr bwMode="auto">
          <a:xfrm>
            <a:off x="7436264" y="1604212"/>
            <a:ext cx="1380632" cy="17855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07" y="1319463"/>
            <a:ext cx="1362456" cy="1828800"/>
          </a:xfrm>
          <a:prstGeom prst="rect">
            <a:avLst/>
          </a:prstGeom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8" t="19491" r="37231" b="24362"/>
          <a:stretch/>
        </p:blipFill>
        <p:spPr bwMode="auto">
          <a:xfrm>
            <a:off x="5174331" y="1889346"/>
            <a:ext cx="1380632" cy="1794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ctr" rotWithShape="0">
              <a:schemeClr val="bg2"/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45431" y="4130841"/>
            <a:ext cx="7047955" cy="2597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Collect winterization and spring commissioning checklists</a:t>
            </a:r>
          </a:p>
          <a:p>
            <a:pPr marL="569913" lvl="1" indent="-225425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‒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Manufacturers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(boat, engines, systems, etc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.)</a:t>
            </a:r>
          </a:p>
          <a:p>
            <a:pPr marL="569913" lvl="1" indent="-225425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‒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Internet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(boating articles, sample checklists, etc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.)</a:t>
            </a:r>
          </a:p>
          <a:p>
            <a:pPr marL="569913" lvl="1" indent="-225425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‒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Marina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service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department</a:t>
            </a:r>
          </a:p>
          <a:p>
            <a:pPr marL="569913" lvl="1" indent="-225425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‒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Power Squadron members</a:t>
            </a:r>
          </a:p>
          <a:p>
            <a:pPr marL="569913" lvl="1" indent="-225425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‒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Boating friends 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31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5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03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 – Leaving Boat in the Water</a:t>
            </a:r>
          </a:p>
        </p:txBody>
      </p:sp>
      <p:sp>
        <p:nvSpPr>
          <p:cNvPr id="2149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8094340" cy="3517886"/>
          </a:xfrm>
        </p:spPr>
        <p:txBody>
          <a:bodyPr/>
          <a:lstStyle/>
          <a:p>
            <a:r>
              <a:rPr lang="en-US" dirty="0" smtClean="0"/>
              <a:t>"Ship-Shape" Inspection</a:t>
            </a:r>
          </a:p>
          <a:p>
            <a:r>
              <a:rPr lang="en-US" dirty="0" smtClean="0"/>
              <a:t>Power on for bubbler</a:t>
            </a:r>
          </a:p>
          <a:p>
            <a:r>
              <a:rPr lang="en-US" dirty="0" smtClean="0"/>
              <a:t>Check all </a:t>
            </a:r>
            <a:r>
              <a:rPr lang="en-US" dirty="0" err="1" smtClean="0"/>
              <a:t>seacocks</a:t>
            </a:r>
            <a:r>
              <a:rPr lang="en-US" dirty="0" smtClean="0"/>
              <a:t> are closed</a:t>
            </a:r>
          </a:p>
          <a:p>
            <a:r>
              <a:rPr lang="en-US" dirty="0" smtClean="0"/>
              <a:t>Inspect all thru-hulls fittings</a:t>
            </a:r>
          </a:p>
          <a:p>
            <a:r>
              <a:rPr lang="en-US" dirty="0" smtClean="0"/>
              <a:t>Double-check clamps on all thru-hull connections</a:t>
            </a:r>
          </a:p>
          <a:p>
            <a:r>
              <a:rPr lang="en-US" dirty="0" smtClean="0"/>
              <a:t>Activate security alarm and test</a:t>
            </a:r>
          </a:p>
          <a:p>
            <a:r>
              <a:rPr lang="en-US" dirty="0" smtClean="0"/>
              <a:t>Activate high-water alarm and test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6D5AB936-9C13-468B-A42B-77B74A90B4D4}" type="slidenum">
              <a:rPr lang="en-US" sz="1200">
                <a:solidFill>
                  <a:srgbClr val="CCECFF"/>
                </a:solidFill>
              </a:rPr>
              <a:pPr eaLnBrk="1" hangingPunct="1"/>
              <a:t>30</a:t>
            </a:fld>
            <a:endParaRPr lang="en-US" sz="120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19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4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938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Trailer and Dinghy</a:t>
            </a:r>
          </a:p>
        </p:txBody>
      </p:sp>
      <p:sp>
        <p:nvSpPr>
          <p:cNvPr id="215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8094340" cy="3517886"/>
          </a:xfrm>
        </p:spPr>
        <p:txBody>
          <a:bodyPr/>
          <a:lstStyle/>
          <a:p>
            <a:r>
              <a:rPr lang="en-US" dirty="0" smtClean="0"/>
              <a:t>Fog all electrical connections and lamp sockets</a:t>
            </a:r>
          </a:p>
          <a:p>
            <a:r>
              <a:rPr lang="en-US" dirty="0" smtClean="0"/>
              <a:t>Lube winch and rollers</a:t>
            </a:r>
          </a:p>
          <a:p>
            <a:r>
              <a:rPr lang="en-US" dirty="0" smtClean="0"/>
              <a:t>Lube ball hitch and safety latch</a:t>
            </a:r>
          </a:p>
          <a:p>
            <a:r>
              <a:rPr lang="en-US" dirty="0" smtClean="0"/>
              <a:t>Fill hydraulic reservoir </a:t>
            </a:r>
          </a:p>
          <a:p>
            <a:r>
              <a:rPr lang="en-US" dirty="0" smtClean="0"/>
              <a:t>Check for rust or corrosion</a:t>
            </a:r>
          </a:p>
          <a:p>
            <a:r>
              <a:rPr lang="en-US" dirty="0" smtClean="0"/>
              <a:t>Set axel on blocks</a:t>
            </a:r>
          </a:p>
          <a:p>
            <a:r>
              <a:rPr lang="en-US" dirty="0" smtClean="0"/>
              <a:t>Deflate dinghy and oil wood flooring</a:t>
            </a: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8DDD576-C545-4DE4-A8F4-A4927ABCB8B7}" type="slidenum">
              <a:rPr lang="en-US" sz="1200">
                <a:solidFill>
                  <a:srgbClr val="CCECFF"/>
                </a:solidFill>
              </a:rPr>
              <a:pPr eaLnBrk="1" hangingPunct="1"/>
              <a:t>31</a:t>
            </a:fld>
            <a:endParaRPr lang="en-US" sz="120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93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5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4581" name="Picture 5" descr="logo4c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836698"/>
            <a:ext cx="43767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02163" y="5210175"/>
            <a:ext cx="4141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000099"/>
                </a:solidFill>
              </a:rPr>
              <a:t>100 </a:t>
            </a:r>
            <a:r>
              <a:rPr lang="en-US" sz="3200" dirty="0">
                <a:solidFill>
                  <a:srgbClr val="000099"/>
                </a:solidFill>
              </a:rPr>
              <a:t>Years of Service</a:t>
            </a:r>
          </a:p>
          <a:p>
            <a:pPr algn="ctr" eaLnBrk="1" hangingPunct="1"/>
            <a:r>
              <a:rPr lang="en-US" sz="1600" b="0" dirty="0">
                <a:solidFill>
                  <a:srgbClr val="000099"/>
                </a:solidFill>
              </a:rPr>
              <a:t>1914 - </a:t>
            </a:r>
            <a:r>
              <a:rPr lang="en-US" sz="1600" b="0" dirty="0" smtClean="0">
                <a:solidFill>
                  <a:srgbClr val="000099"/>
                </a:solidFill>
              </a:rPr>
              <a:t>2014</a:t>
            </a:r>
            <a:endParaRPr lang="en-US" sz="1600" b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3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7"/>
          <a:stretch/>
        </p:blipFill>
        <p:spPr bwMode="auto">
          <a:xfrm>
            <a:off x="4750688" y="1427746"/>
            <a:ext cx="2532430" cy="335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5"/>
          <a:stretch/>
        </p:blipFill>
        <p:spPr bwMode="auto">
          <a:xfrm>
            <a:off x="5338940" y="1148068"/>
            <a:ext cx="2504956" cy="33592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 bwMode="auto">
          <a:xfrm>
            <a:off x="5899718" y="922950"/>
            <a:ext cx="2533922" cy="3304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  </a:t>
            </a:r>
            <a:r>
              <a:rPr lang="en-US" sz="1400" b="0" dirty="0" smtClean="0"/>
              <a:t>(Continued)</a:t>
            </a:r>
            <a:r>
              <a:rPr lang="en-US" dirty="0" smtClean="0"/>
              <a:t>	</a:t>
            </a:r>
          </a:p>
        </p:txBody>
      </p:sp>
      <p:sp>
        <p:nvSpPr>
          <p:cNvPr id="215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968" y="1350677"/>
            <a:ext cx="3987143" cy="1609671"/>
          </a:xfrm>
        </p:spPr>
        <p:txBody>
          <a:bodyPr/>
          <a:lstStyle/>
          <a:p>
            <a:r>
              <a:rPr lang="en-US" dirty="0" smtClean="0"/>
              <a:t>Build your own checklist</a:t>
            </a:r>
          </a:p>
          <a:p>
            <a:pPr lvl="1"/>
            <a:r>
              <a:rPr lang="en-US" dirty="0" smtClean="0"/>
              <a:t>Specific to the needs of your boat</a:t>
            </a:r>
          </a:p>
          <a:p>
            <a:pPr lvl="1"/>
            <a:r>
              <a:rPr lang="en-US" dirty="0" smtClean="0"/>
              <a:t>Logical order of steps</a:t>
            </a:r>
          </a:p>
          <a:p>
            <a:pPr lvl="1"/>
            <a:r>
              <a:rPr lang="en-US" dirty="0" smtClean="0"/>
              <a:t>The more detailed the better</a:t>
            </a:r>
          </a:p>
          <a:p>
            <a:pPr lvl="1"/>
            <a:r>
              <a:rPr lang="en-US" dirty="0" smtClean="0"/>
              <a:t>Include sub-steps and/or notes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7543B12-F222-47F0-9D2D-3A40D1076F91}" type="slidenum">
              <a:rPr lang="en-US" sz="1200">
                <a:solidFill>
                  <a:srgbClr val="CCECFF"/>
                </a:solidFill>
              </a:rPr>
              <a:pPr eaLnBrk="1" hangingPunct="1"/>
              <a:t>4</a:t>
            </a:fld>
            <a:endParaRPr lang="en-US" sz="1200" dirty="0">
              <a:solidFill>
                <a:srgbClr val="CCEC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0521"/>
          <a:stretch/>
        </p:blipFill>
        <p:spPr bwMode="auto">
          <a:xfrm>
            <a:off x="6489461" y="713874"/>
            <a:ext cx="2510159" cy="32886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17957" y="2703095"/>
            <a:ext cx="2831431" cy="3577389"/>
            <a:chOff x="5117431" y="2510590"/>
            <a:chExt cx="2831431" cy="3577389"/>
          </a:xfrm>
        </p:grpSpPr>
        <p:sp>
          <p:nvSpPr>
            <p:cNvPr id="2" name="Rectangle 1"/>
            <p:cNvSpPr/>
            <p:nvPr/>
          </p:nvSpPr>
          <p:spPr bwMode="auto">
            <a:xfrm>
              <a:off x="5117431" y="2510590"/>
              <a:ext cx="2831431" cy="35773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25"/>
            <a:stretch/>
          </p:blipFill>
          <p:spPr bwMode="auto">
            <a:xfrm>
              <a:off x="5269720" y="2645197"/>
              <a:ext cx="2526852" cy="330817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44905" y="3272592"/>
            <a:ext cx="429928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Create a list of supplies and parts you are going to need</a:t>
            </a:r>
          </a:p>
          <a:p>
            <a:pPr marL="457200" lvl="2" indent="-168275">
              <a:buClr>
                <a:srgbClr val="C00000"/>
              </a:buClr>
              <a:buSzPct val="80000"/>
              <a:buFont typeface="Arial" pitchFamily="34" charset="0"/>
              <a:buChar char="‒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Engine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oil / Lubricants</a:t>
            </a:r>
          </a:p>
          <a:p>
            <a:pPr marL="457200" lvl="2" indent="-168275">
              <a:buClr>
                <a:srgbClr val="C00000"/>
              </a:buClr>
              <a:buSzPct val="80000"/>
              <a:buFont typeface="Arial" pitchFamily="34" charset="0"/>
              <a:buChar char="‒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Antifreeze</a:t>
            </a:r>
          </a:p>
          <a:p>
            <a:pPr marL="457200" lvl="2" indent="-168275">
              <a:buClr>
                <a:srgbClr val="C00000"/>
              </a:buClr>
              <a:buSzPct val="80000"/>
              <a:buFont typeface="Arial" pitchFamily="34" charset="0"/>
              <a:buChar char="‒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Fogging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oil</a:t>
            </a:r>
          </a:p>
          <a:p>
            <a:pPr marL="457200" lvl="2" indent="-168275">
              <a:buClr>
                <a:srgbClr val="C00000"/>
              </a:buClr>
              <a:buSzPct val="80000"/>
              <a:buFont typeface="Arial" pitchFamily="34" charset="0"/>
              <a:buChar char="‒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Filters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(fuel / oil / water / water separator)</a:t>
            </a:r>
          </a:p>
          <a:p>
            <a:pPr marL="457200" lvl="2" indent="-168275">
              <a:buClr>
                <a:srgbClr val="C00000"/>
              </a:buClr>
              <a:buSzPct val="80000"/>
              <a:buFont typeface="Arial" pitchFamily="34" charset="0"/>
              <a:buChar char="‒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Impellers</a:t>
            </a:r>
          </a:p>
          <a:p>
            <a:pPr marL="457200" lvl="2" indent="-168275">
              <a:buClr>
                <a:srgbClr val="C00000"/>
              </a:buClr>
              <a:buSzPct val="80000"/>
              <a:buFont typeface="Arial" pitchFamily="34" charset="0"/>
              <a:buChar char="‒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Z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incs </a:t>
            </a:r>
          </a:p>
          <a:p>
            <a:pPr marL="457200" lvl="2" indent="-168275">
              <a:buClr>
                <a:srgbClr val="C00000"/>
              </a:buClr>
              <a:buSzPct val="80000"/>
              <a:buFont typeface="Arial" pitchFamily="34" charset="0"/>
              <a:buChar char="‒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Fuel stabilizer /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biocide</a:t>
            </a:r>
          </a:p>
          <a:p>
            <a:pPr marL="457200" lvl="2" indent="-168275">
              <a:buClr>
                <a:srgbClr val="C00000"/>
              </a:buClr>
              <a:buSzPct val="80000"/>
              <a:buFont typeface="Arial" pitchFamily="34" charset="0"/>
              <a:buChar char="‒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Cleaning supplies / oil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mats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85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27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Money Saving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73" y="1350677"/>
            <a:ext cx="8094340" cy="275152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Buy fuel/oil filters, water separators, motor oil and miscellaneous supplies from a local auto parts store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Buy your boat winterizing supplies early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(antifreeze, stabilizers, zincs, etc)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Use -50° antifreeze for all water systems, but use -100° antifreeze for the enhanced corrosion protection for the engines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Carefully remove and save your old impellers as spares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Winterizing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73" y="1350677"/>
            <a:ext cx="8094340" cy="4964436"/>
          </a:xfrm>
        </p:spPr>
        <p:txBody>
          <a:bodyPr/>
          <a:lstStyle/>
          <a:p>
            <a:r>
              <a:rPr lang="en-US" dirty="0" smtClean="0"/>
              <a:t>Type of drive system</a:t>
            </a:r>
          </a:p>
          <a:p>
            <a:pPr lvl="1"/>
            <a:r>
              <a:rPr lang="en-US" dirty="0" smtClean="0"/>
              <a:t>Outboard</a:t>
            </a:r>
          </a:p>
          <a:p>
            <a:pPr lvl="1"/>
            <a:r>
              <a:rPr lang="en-US" dirty="0" smtClean="0"/>
              <a:t>Inboard / Outboard (I/O)</a:t>
            </a:r>
          </a:p>
          <a:p>
            <a:pPr lvl="1"/>
            <a:r>
              <a:rPr lang="en-US" dirty="0" smtClean="0"/>
              <a:t>Inboard</a:t>
            </a:r>
          </a:p>
          <a:p>
            <a:pPr lvl="1"/>
            <a:r>
              <a:rPr lang="en-US" dirty="0" smtClean="0"/>
              <a:t>Sail drive</a:t>
            </a:r>
          </a:p>
          <a:p>
            <a:pPr lvl="1"/>
            <a:r>
              <a:rPr lang="en-US" dirty="0" smtClean="0"/>
              <a:t>Jet drive</a:t>
            </a:r>
          </a:p>
          <a:p>
            <a:pPr lvl="1"/>
            <a:r>
              <a:rPr lang="en-US" dirty="0" smtClean="0"/>
              <a:t>Sail</a:t>
            </a:r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On land</a:t>
            </a:r>
          </a:p>
          <a:p>
            <a:pPr lvl="1"/>
            <a:r>
              <a:rPr lang="en-US" dirty="0" smtClean="0"/>
              <a:t>On water</a:t>
            </a:r>
          </a:p>
          <a:p>
            <a:pPr lvl="1"/>
            <a:r>
              <a:rPr lang="en-US" dirty="0" smtClean="0"/>
              <a:t>On the trailer</a:t>
            </a:r>
          </a:p>
          <a:p>
            <a:r>
              <a:rPr lang="en-US" dirty="0" smtClean="0"/>
              <a:t>Other items</a:t>
            </a:r>
          </a:p>
          <a:p>
            <a:pPr lvl="1"/>
            <a:r>
              <a:rPr lang="en-US" dirty="0" smtClean="0"/>
              <a:t>Dinghy</a:t>
            </a:r>
          </a:p>
          <a:p>
            <a:pPr lvl="1"/>
            <a:r>
              <a:rPr lang="en-US" dirty="0" smtClean="0"/>
              <a:t>Trailer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b="18629"/>
          <a:stretch/>
        </p:blipFill>
        <p:spPr>
          <a:xfrm>
            <a:off x="3384885" y="2547220"/>
            <a:ext cx="2900603" cy="1647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5" y="4087872"/>
            <a:ext cx="3255625" cy="2168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973975"/>
            <a:ext cx="2286000" cy="31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03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76" y="1652123"/>
            <a:ext cx="3173314" cy="396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Outboard Motor Winterization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74" y="1350677"/>
            <a:ext cx="4403157" cy="2509405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dirty="0" smtClean="0"/>
              <a:t>Conduct </a:t>
            </a:r>
            <a:r>
              <a:rPr lang="en-US" dirty="0"/>
              <a:t>100-hour engine </a:t>
            </a:r>
            <a:r>
              <a:rPr lang="en-US" dirty="0" smtClean="0"/>
              <a:t>inspection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Rust and corrosion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Wire chafing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Change fuel filter – Flush fuel lines and carburetor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Change oil and filter 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(4-stroke engines)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Change air filter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(if 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equipped)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4" t="28108" r="29324" b="17117"/>
          <a:stretch/>
        </p:blipFill>
        <p:spPr bwMode="auto">
          <a:xfrm>
            <a:off x="6044647" y="1169776"/>
            <a:ext cx="2877743" cy="213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564"/>
          <a:stretch/>
        </p:blipFill>
        <p:spPr>
          <a:xfrm>
            <a:off x="6074917" y="3480071"/>
            <a:ext cx="2847473" cy="2630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70" y="1897833"/>
            <a:ext cx="3812820" cy="2863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99" y="1928357"/>
            <a:ext cx="3767191" cy="2825393"/>
          </a:xfrm>
          <a:prstGeom prst="rect">
            <a:avLst/>
          </a:prstGeom>
        </p:spPr>
      </p:pic>
      <p:pic>
        <p:nvPicPr>
          <p:cNvPr id="1028" name="Picture 4" descr="http://www.jpwmarine.com.au/sites/jpwmarinecomau/assets/public/image/products/Thumbnails/107532-JPW3225%20Anod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59" y="1598329"/>
            <a:ext cx="1715012" cy="15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pwmarine.com.au/sites/jpwmarinecomau/assets/public/image/products/Thumbnails/107531-JPW3223%20Anod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71" y="3752494"/>
            <a:ext cx="834189" cy="8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000" b="79000" l="4667" r="98667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58" b="13495"/>
          <a:stretch/>
        </p:blipFill>
        <p:spPr>
          <a:xfrm>
            <a:off x="6656643" y="5178180"/>
            <a:ext cx="1569044" cy="762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619" y="3893723"/>
            <a:ext cx="2517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Flush engine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block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619" y="4957201"/>
            <a:ext cx="2703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Lubricate lower unit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619" y="5420661"/>
            <a:ext cx="407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Change engine / drive unit zincs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619" y="4296073"/>
            <a:ext cx="452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Clr>
                <a:srgbClr val="FF0000"/>
              </a:buClr>
              <a:buSzPct val="125000"/>
              <a:buFont typeface="Arial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Fog engine and mechanical linkages</a:t>
            </a:r>
          </a:p>
          <a:p>
            <a:pPr>
              <a:buClr>
                <a:srgbClr val="FF0000"/>
              </a:buClr>
              <a:buSzPct val="125000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(throttle linkage, shift cables)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4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Outboard Engine Winterizing	</a:t>
            </a:r>
          </a:p>
        </p:txBody>
      </p:sp>
      <p:sp>
        <p:nvSpPr>
          <p:cNvPr id="215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5086027" cy="4742837"/>
          </a:xfrm>
        </p:spPr>
        <p:txBody>
          <a:bodyPr/>
          <a:lstStyle/>
          <a:p>
            <a:pPr eaLnBrk="1" hangingPunct="1"/>
            <a:r>
              <a:rPr lang="en-US" dirty="0" smtClean="0"/>
              <a:t>Inspect U-joint bellows and bellow hose clamps for wear or weathering</a:t>
            </a:r>
          </a:p>
          <a:p>
            <a:pPr eaLnBrk="1" hangingPunct="1"/>
            <a:r>
              <a:rPr lang="en-US" dirty="0" smtClean="0"/>
              <a:t>Place drive in the DOWN position</a:t>
            </a:r>
          </a:p>
          <a:p>
            <a:pPr eaLnBrk="1" hangingPunct="1"/>
            <a:r>
              <a:rPr lang="en-US" dirty="0" smtClean="0"/>
              <a:t>Clear water drain holes in drive unit </a:t>
            </a:r>
          </a:p>
          <a:p>
            <a:pPr lvl="1" eaLnBrk="1" hangingPunct="1"/>
            <a:r>
              <a:rPr lang="en-US" dirty="0" smtClean="0"/>
              <a:t>Pitot tube</a:t>
            </a:r>
          </a:p>
          <a:p>
            <a:pPr lvl="1" eaLnBrk="1" hangingPunct="1"/>
            <a:r>
              <a:rPr lang="en-US" dirty="0" smtClean="0"/>
              <a:t>Trim cavity vent and cavity drain</a:t>
            </a:r>
          </a:p>
          <a:p>
            <a:pPr lvl="1" eaLnBrk="1" hangingPunct="1"/>
            <a:r>
              <a:rPr lang="en-US" dirty="0" smtClean="0"/>
              <a:t>Gear housing water drain and cavity vent, and drain holes</a:t>
            </a:r>
          </a:p>
          <a:p>
            <a:pPr eaLnBrk="1" hangingPunct="1">
              <a:spcAft>
                <a:spcPts val="0"/>
              </a:spcAft>
            </a:pPr>
            <a:r>
              <a:rPr lang="en-US" dirty="0" smtClean="0"/>
              <a:t>Clean drive surfaces and repaint bare metal</a:t>
            </a:r>
          </a:p>
          <a:p>
            <a:pPr eaLnBrk="1" hangingPunct="1"/>
            <a:r>
              <a:rPr lang="en-US" dirty="0" smtClean="0"/>
              <a:t>Coat drive with a corrosion inhibitor</a:t>
            </a:r>
          </a:p>
          <a:p>
            <a:pPr eaLnBrk="1" hangingPunct="1"/>
            <a:r>
              <a:rPr lang="en-US" dirty="0" smtClean="0"/>
              <a:t>Inspect prop</a:t>
            </a:r>
          </a:p>
        </p:txBody>
      </p:sp>
      <p:pic>
        <p:nvPicPr>
          <p:cNvPr id="6" name="Picture 4" descr="Yamaha 225 O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28" b="-564"/>
          <a:stretch/>
        </p:blipFill>
        <p:spPr bwMode="auto">
          <a:xfrm>
            <a:off x="6442069" y="1227223"/>
            <a:ext cx="2314247" cy="34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2" y="3169720"/>
            <a:ext cx="3261894" cy="25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53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95" y="1740024"/>
            <a:ext cx="2997889" cy="2048433"/>
          </a:xfrm>
          <a:prstGeom prst="rect">
            <a:avLst/>
          </a:prstGeom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Winterization	</a:t>
            </a:r>
          </a:p>
        </p:txBody>
      </p:sp>
      <p:sp>
        <p:nvSpPr>
          <p:cNvPr id="2137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5173" y="1350677"/>
            <a:ext cx="8094340" cy="5067541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 smtClean="0"/>
              <a:t>Conduct 100-hour engine inspection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(per manufacturer’s spec)</a:t>
            </a:r>
            <a:endParaRPr lang="en-US" b="0" dirty="0" smtClean="0"/>
          </a:p>
          <a:p>
            <a:pPr lvl="1">
              <a:spcAft>
                <a:spcPts val="300"/>
              </a:spcAft>
            </a:pPr>
            <a:r>
              <a:rPr lang="en-US" dirty="0" smtClean="0"/>
              <a:t>Rust and corrosion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Worn belts/hoses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Exhaust muffler and tubes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Wire chafing</a:t>
            </a:r>
          </a:p>
          <a:p>
            <a:pPr lvl="1"/>
            <a:r>
              <a:rPr lang="en-US" dirty="0" smtClean="0"/>
              <a:t>Fuel system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(Schrader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valve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in-line screens/filters)</a:t>
            </a:r>
            <a:endParaRPr lang="en-US" dirty="0" smtClean="0"/>
          </a:p>
          <a:p>
            <a:r>
              <a:rPr lang="en-US" dirty="0" smtClean="0"/>
              <a:t>Engine servicing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Oil and filter change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Inspect/clean spark arrestor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(if equipped)</a:t>
            </a:r>
            <a:endParaRPr lang="en-US" dirty="0"/>
          </a:p>
          <a:p>
            <a:pPr lvl="1">
              <a:spcAft>
                <a:spcPts val="300"/>
              </a:spcAft>
            </a:pPr>
            <a:r>
              <a:rPr lang="en-US" dirty="0"/>
              <a:t>Fog </a:t>
            </a:r>
            <a:r>
              <a:rPr lang="en-US" dirty="0" smtClean="0"/>
              <a:t>engine and mechanical linkage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(throttle, shift cables)</a:t>
            </a:r>
            <a:endParaRPr lang="en-US" dirty="0"/>
          </a:p>
          <a:p>
            <a:pPr lvl="1">
              <a:spcAft>
                <a:spcPts val="300"/>
              </a:spcAft>
            </a:pPr>
            <a:r>
              <a:rPr lang="en-US" dirty="0"/>
              <a:t>Antifreeze heat exchanger </a:t>
            </a:r>
            <a:r>
              <a:rPr lang="en-US" dirty="0" smtClean="0"/>
              <a:t>or </a:t>
            </a:r>
            <a:r>
              <a:rPr lang="en-US" dirty="0"/>
              <a:t>engine block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C</a:t>
            </a:r>
            <a:r>
              <a:rPr lang="en-US" dirty="0"/>
              <a:t>hange engine zincs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Seacocks </a:t>
            </a:r>
            <a:r>
              <a:rPr lang="en-US" dirty="0"/>
              <a:t>/ Sea strainers </a:t>
            </a:r>
          </a:p>
          <a:p>
            <a:pPr lvl="1"/>
            <a:r>
              <a:rPr lang="en-US" dirty="0"/>
              <a:t>Biannual maintenance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(as directed by manufacturer)</a:t>
            </a:r>
          </a:p>
          <a:p>
            <a:pPr lvl="2"/>
            <a:r>
              <a:rPr lang="en-US" dirty="0"/>
              <a:t>Change raw water impeller</a:t>
            </a:r>
          </a:p>
          <a:p>
            <a:pPr lvl="2"/>
            <a:r>
              <a:rPr lang="en-US" dirty="0"/>
              <a:t>Change transmission fluid</a:t>
            </a:r>
          </a:p>
          <a:p>
            <a:pPr lvl="2"/>
            <a:r>
              <a:rPr lang="en-US" dirty="0"/>
              <a:t>Change engine </a:t>
            </a:r>
            <a:r>
              <a:rPr lang="en-US" dirty="0" smtClean="0"/>
              <a:t>antifreeze</a:t>
            </a:r>
            <a:endParaRPr lang="en-US" dirty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75425"/>
            <a:ext cx="1905000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FCFE897-7688-4B3A-A964-6E64B90D930E}" type="slidenum">
              <a:rPr lang="en-US" sz="1200">
                <a:solidFill>
                  <a:srgbClr val="CCECFF"/>
                </a:solidFill>
              </a:rPr>
              <a:pPr eaLnBrk="1" hangingPunct="1"/>
              <a:t>9</a:t>
            </a:fld>
            <a:endParaRPr lang="en-US" sz="1200" dirty="0">
              <a:solidFill>
                <a:srgbClr val="CCEC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86" y="1711991"/>
            <a:ext cx="2749123" cy="2353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4" y="4283241"/>
            <a:ext cx="2604076" cy="2157663"/>
          </a:xfrm>
          <a:prstGeom prst="rect">
            <a:avLst/>
          </a:prstGeom>
        </p:spPr>
      </p:pic>
      <p:pic>
        <p:nvPicPr>
          <p:cNvPr id="3074" name="Picture 2" descr="http://www.iroel.org/wp-content/Ebook/desember/2008/12/volvo-pen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12" y="2793452"/>
            <a:ext cx="3333545" cy="24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70" b="98413" l="5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" b="2667"/>
          <a:stretch/>
        </p:blipFill>
        <p:spPr>
          <a:xfrm>
            <a:off x="6529137" y="3757118"/>
            <a:ext cx="2366207" cy="25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0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3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37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37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37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37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7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37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37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37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370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370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370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370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370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370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0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370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7093" grpId="0" build="p"/>
    </p:bldLst>
  </p:timing>
</p:sld>
</file>

<file path=ppt/theme/theme1.xml><?xml version="1.0" encoding="utf-8"?>
<a:theme xmlns:a="http://schemas.openxmlformats.org/drawingml/2006/main" name="SLC08_Final">
  <a:themeElements>
    <a:clrScheme name="SLC08_Final 3">
      <a:dk1>
        <a:srgbClr val="000000"/>
      </a:dk1>
      <a:lt1>
        <a:srgbClr val="FFFFFF"/>
      </a:lt1>
      <a:dk2>
        <a:srgbClr val="EE2525"/>
      </a:dk2>
      <a:lt2>
        <a:srgbClr val="969696"/>
      </a:lt2>
      <a:accent1>
        <a:srgbClr val="6AADE4"/>
      </a:accent1>
      <a:accent2>
        <a:srgbClr val="124570"/>
      </a:accent2>
      <a:accent3>
        <a:srgbClr val="FFFFFF"/>
      </a:accent3>
      <a:accent4>
        <a:srgbClr val="000000"/>
      </a:accent4>
      <a:accent5>
        <a:srgbClr val="B9D3EF"/>
      </a:accent5>
      <a:accent6>
        <a:srgbClr val="0F3E65"/>
      </a:accent6>
      <a:hlink>
        <a:srgbClr val="B6BF00"/>
      </a:hlink>
      <a:folHlink>
        <a:srgbClr val="850057"/>
      </a:folHlink>
    </a:clrScheme>
    <a:fontScheme name="SLC08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SLC08_Final 1">
        <a:dk1>
          <a:srgbClr val="000000"/>
        </a:dk1>
        <a:lt1>
          <a:srgbClr val="FFFFFF"/>
        </a:lt1>
        <a:dk2>
          <a:srgbClr val="CF001E"/>
        </a:dk2>
        <a:lt2>
          <a:srgbClr val="808080"/>
        </a:lt2>
        <a:accent1>
          <a:srgbClr val="2C7C58"/>
        </a:accent1>
        <a:accent2>
          <a:srgbClr val="1B51FF"/>
        </a:accent2>
        <a:accent3>
          <a:srgbClr val="FFFFFF"/>
        </a:accent3>
        <a:accent4>
          <a:srgbClr val="000000"/>
        </a:accent4>
        <a:accent5>
          <a:srgbClr val="ACBFB4"/>
        </a:accent5>
        <a:accent6>
          <a:srgbClr val="1749E7"/>
        </a:accent6>
        <a:hlink>
          <a:srgbClr val="660066"/>
        </a:hlink>
        <a:folHlink>
          <a:srgbClr val="FF8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2">
        <a:dk1>
          <a:srgbClr val="000000"/>
        </a:dk1>
        <a:lt1>
          <a:srgbClr val="FFFFFF"/>
        </a:lt1>
        <a:dk2>
          <a:srgbClr val="EA2839"/>
        </a:dk2>
        <a:lt2>
          <a:srgbClr val="F2AF00"/>
        </a:lt2>
        <a:accent1>
          <a:srgbClr val="B6BF00"/>
        </a:accent1>
        <a:accent2>
          <a:srgbClr val="557630"/>
        </a:accent2>
        <a:accent3>
          <a:srgbClr val="FFFFFF"/>
        </a:accent3>
        <a:accent4>
          <a:srgbClr val="000000"/>
        </a:accent4>
        <a:accent5>
          <a:srgbClr val="D7DCAA"/>
        </a:accent5>
        <a:accent6>
          <a:srgbClr val="4C6A2A"/>
        </a:accent6>
        <a:hlink>
          <a:srgbClr val="6AADE4"/>
        </a:hlink>
        <a:folHlink>
          <a:srgbClr val="0051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3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124570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F3E65"/>
        </a:accent6>
        <a:hlink>
          <a:srgbClr val="B6BF00"/>
        </a:hlink>
        <a:folHlink>
          <a:srgbClr val="8500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4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124570"/>
        </a:accent1>
        <a:accent2>
          <a:srgbClr val="6AADE4"/>
        </a:accent2>
        <a:accent3>
          <a:srgbClr val="FFFFFF"/>
        </a:accent3>
        <a:accent4>
          <a:srgbClr val="000000"/>
        </a:accent4>
        <a:accent5>
          <a:srgbClr val="AAB0BB"/>
        </a:accent5>
        <a:accent6>
          <a:srgbClr val="5F9CCF"/>
        </a:accent6>
        <a:hlink>
          <a:srgbClr val="850057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5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78004E"/>
        </a:accent6>
        <a:hlink>
          <a:srgbClr val="B6BF00"/>
        </a:hlink>
        <a:folHlink>
          <a:srgbClr val="1245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SLC08_Final</Template>
  <TotalTime>56482</TotalTime>
  <Words>1571</Words>
  <Application>Microsoft Office PowerPoint</Application>
  <PresentationFormat>On-screen Show (4:3)</PresentationFormat>
  <Paragraphs>345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MS PGothic</vt:lpstr>
      <vt:lpstr>Arial</vt:lpstr>
      <vt:lpstr>Calibri</vt:lpstr>
      <vt:lpstr>IB AG Light</vt:lpstr>
      <vt:lpstr>SLC08_Final</vt:lpstr>
      <vt:lpstr>Winterization Overview</vt:lpstr>
      <vt:lpstr>Why Winterize?</vt:lpstr>
      <vt:lpstr>Getting Started </vt:lpstr>
      <vt:lpstr>Getting Started   (Continued) </vt:lpstr>
      <vt:lpstr>Money Saving Tips</vt:lpstr>
      <vt:lpstr>Types of Winterizing  </vt:lpstr>
      <vt:lpstr>Outboard Motor Winterization</vt:lpstr>
      <vt:lpstr>Outboard Engine Winterizing </vt:lpstr>
      <vt:lpstr>Engine Winterization </vt:lpstr>
      <vt:lpstr>Oil / Filter Change</vt:lpstr>
      <vt:lpstr>Fuel System</vt:lpstr>
      <vt:lpstr>Engine Fogging</vt:lpstr>
      <vt:lpstr>Sea Strainers and Sea Cocks</vt:lpstr>
      <vt:lpstr>Stuffing Boxes and Dripless Shafts</vt:lpstr>
      <vt:lpstr>Sacrificial Anodes (Zincs)</vt:lpstr>
      <vt:lpstr>Air Conditioning Systems</vt:lpstr>
      <vt:lpstr>Heads / Waste Tank</vt:lpstr>
      <vt:lpstr>Fresh Water System</vt:lpstr>
      <vt:lpstr>Bypass Valves</vt:lpstr>
      <vt:lpstr>Gray Water System</vt:lpstr>
      <vt:lpstr>Galley</vt:lpstr>
      <vt:lpstr>Sailboat</vt:lpstr>
      <vt:lpstr>Electrical / Electronic</vt:lpstr>
      <vt:lpstr>Bilge</vt:lpstr>
      <vt:lpstr>Miscellaneous</vt:lpstr>
      <vt:lpstr>Miscellaneous  (Continued)</vt:lpstr>
      <vt:lpstr>Storage</vt:lpstr>
      <vt:lpstr>Shrink Wrap</vt:lpstr>
      <vt:lpstr>Dock Items – Leaving Boat in the Water </vt:lpstr>
      <vt:lpstr>Final Check – Leaving Boat in the Water</vt:lpstr>
      <vt:lpstr>Trailer and Dinghy</vt:lpstr>
      <vt:lpstr>PowerPoint Presentation</vt:lpstr>
    </vt:vector>
  </TitlesOfParts>
  <Company>CSC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FAA NVS - 20 Aug 10.pptx</dc:title>
  <dc:creator>G. Jay Nelson</dc:creator>
  <cp:lastModifiedBy>G. Jay Nelson</cp:lastModifiedBy>
  <cp:revision>726</cp:revision>
  <cp:lastPrinted>2008-04-07T14:28:45Z</cp:lastPrinted>
  <dcterms:created xsi:type="dcterms:W3CDTF">2008-04-23T23:39:27Z</dcterms:created>
  <dcterms:modified xsi:type="dcterms:W3CDTF">2013-10-01T13:24:54Z</dcterms:modified>
</cp:coreProperties>
</file>